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77"/>
  </p:notesMasterIdLst>
  <p:handoutMasterIdLst>
    <p:handoutMasterId r:id="rId78"/>
  </p:handoutMasterIdLst>
  <p:sldIdLst>
    <p:sldId id="256" r:id="rId3"/>
    <p:sldId id="257" r:id="rId4"/>
    <p:sldId id="258" r:id="rId5"/>
    <p:sldId id="259" r:id="rId6"/>
    <p:sldId id="267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402" r:id="rId17"/>
    <p:sldId id="386" r:id="rId18"/>
    <p:sldId id="349" r:id="rId19"/>
    <p:sldId id="350" r:id="rId20"/>
    <p:sldId id="351" r:id="rId21"/>
    <p:sldId id="405" r:id="rId22"/>
    <p:sldId id="352" r:id="rId23"/>
    <p:sldId id="406" r:id="rId24"/>
    <p:sldId id="407" r:id="rId25"/>
    <p:sldId id="408" r:id="rId26"/>
    <p:sldId id="353" r:id="rId27"/>
    <p:sldId id="354" r:id="rId28"/>
    <p:sldId id="409" r:id="rId29"/>
    <p:sldId id="410" r:id="rId30"/>
    <p:sldId id="411" r:id="rId31"/>
    <p:sldId id="412" r:id="rId32"/>
    <p:sldId id="360" r:id="rId33"/>
    <p:sldId id="403" r:id="rId34"/>
    <p:sldId id="363" r:id="rId35"/>
    <p:sldId id="265" r:id="rId36"/>
    <p:sldId id="282" r:id="rId37"/>
    <p:sldId id="272" r:id="rId38"/>
    <p:sldId id="388" r:id="rId39"/>
    <p:sldId id="389" r:id="rId40"/>
    <p:sldId id="275" r:id="rId41"/>
    <p:sldId id="276" r:id="rId42"/>
    <p:sldId id="277" r:id="rId43"/>
    <p:sldId id="278" r:id="rId44"/>
    <p:sldId id="290" r:id="rId45"/>
    <p:sldId id="269" r:id="rId46"/>
    <p:sldId id="273" r:id="rId47"/>
    <p:sldId id="285" r:id="rId48"/>
    <p:sldId id="286" r:id="rId49"/>
    <p:sldId id="287" r:id="rId50"/>
    <p:sldId id="288" r:id="rId51"/>
    <p:sldId id="292" r:id="rId52"/>
    <p:sldId id="401" r:id="rId53"/>
    <p:sldId id="390" r:id="rId54"/>
    <p:sldId id="391" r:id="rId55"/>
    <p:sldId id="392" r:id="rId56"/>
    <p:sldId id="393" r:id="rId57"/>
    <p:sldId id="260" r:id="rId58"/>
    <p:sldId id="261" r:id="rId59"/>
    <p:sldId id="262" r:id="rId60"/>
    <p:sldId id="279" r:id="rId61"/>
    <p:sldId id="280" r:id="rId62"/>
    <p:sldId id="264" r:id="rId63"/>
    <p:sldId id="263" r:id="rId64"/>
    <p:sldId id="394" r:id="rId65"/>
    <p:sldId id="266" r:id="rId66"/>
    <p:sldId id="395" r:id="rId67"/>
    <p:sldId id="396" r:id="rId68"/>
    <p:sldId id="268" r:id="rId69"/>
    <p:sldId id="270" r:id="rId70"/>
    <p:sldId id="397" r:id="rId71"/>
    <p:sldId id="274" r:id="rId72"/>
    <p:sldId id="398" r:id="rId73"/>
    <p:sldId id="399" r:id="rId74"/>
    <p:sldId id="400" r:id="rId75"/>
    <p:sldId id="404" r:id="rId7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9727F63D-C51F-4F68-8B58-3C4F093BFD32}">
          <p14:sldIdLst>
            <p14:sldId id="256"/>
          </p14:sldIdLst>
        </p14:section>
        <p14:section name="Section sans titre" id="{155A9644-C54F-414F-8D6E-28642A37776A}">
          <p14:sldIdLst>
            <p14:sldId id="257"/>
            <p14:sldId id="258"/>
            <p14:sldId id="259"/>
            <p14:sldId id="267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402"/>
            <p14:sldId id="386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403"/>
            <p14:sldId id="363"/>
            <p14:sldId id="265"/>
            <p14:sldId id="282"/>
            <p14:sldId id="272"/>
            <p14:sldId id="388"/>
            <p14:sldId id="389"/>
            <p14:sldId id="275"/>
            <p14:sldId id="276"/>
            <p14:sldId id="277"/>
            <p14:sldId id="278"/>
            <p14:sldId id="290"/>
            <p14:sldId id="269"/>
            <p14:sldId id="273"/>
            <p14:sldId id="285"/>
            <p14:sldId id="286"/>
            <p14:sldId id="287"/>
            <p14:sldId id="288"/>
            <p14:sldId id="292"/>
            <p14:sldId id="401"/>
            <p14:sldId id="390"/>
            <p14:sldId id="391"/>
            <p14:sldId id="392"/>
            <p14:sldId id="393"/>
            <p14:sldId id="260"/>
            <p14:sldId id="261"/>
            <p14:sldId id="262"/>
            <p14:sldId id="279"/>
            <p14:sldId id="280"/>
            <p14:sldId id="264"/>
            <p14:sldId id="263"/>
            <p14:sldId id="394"/>
            <p14:sldId id="266"/>
            <p14:sldId id="395"/>
            <p14:sldId id="396"/>
            <p14:sldId id="268"/>
            <p14:sldId id="270"/>
            <p14:sldId id="397"/>
            <p14:sldId id="274"/>
            <p14:sldId id="398"/>
            <p14:sldId id="399"/>
            <p14:sldId id="400"/>
            <p14:sldId id="404"/>
          </p14:sldIdLst>
        </p14:section>
        <p14:section name="Section sans titre" id="{B2E7DE90-68DF-4B8A-A673-5E775EF4AF9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001" autoAdjust="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euille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Feuille_Microsoft_Office_Excel1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TN" sz="3200" b="1" dirty="0"/>
              <a:t>الاستبيان</a:t>
            </a:r>
            <a:r>
              <a:rPr lang="ar-TN" sz="3200" b="1" baseline="0" dirty="0"/>
              <a:t> حسب الجنس </a:t>
            </a:r>
            <a:endParaRPr lang="en-US" sz="32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2702700900744789E-2"/>
          <c:y val="0.10772022622179414"/>
          <c:w val="0.93205597818477626"/>
          <c:h val="0.77906549903870459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Feuil1!$A$2:$A$3</c:f>
              <c:strCache>
                <c:ptCount val="2"/>
                <c:pt idx="0">
                  <c:v>إناث</c:v>
                </c:pt>
                <c:pt idx="1">
                  <c:v>ذكور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48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9-4D63-AC2F-8CA07353E69C}"/>
            </c:ext>
          </c:extLst>
        </c:ser>
        <c:gapWidth val="219"/>
        <c:overlap val="-27"/>
        <c:axId val="144505856"/>
        <c:axId val="144581376"/>
      </c:barChart>
      <c:catAx>
        <c:axId val="144505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581376"/>
        <c:crosses val="autoZero"/>
        <c:auto val="1"/>
        <c:lblAlgn val="ctr"/>
        <c:lblOffset val="100"/>
      </c:catAx>
      <c:valAx>
        <c:axId val="144581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5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7.1732621973970137E-2"/>
          <c:y val="5.0948398790659301E-2"/>
          <c:w val="0.66156344747155005"/>
          <c:h val="0.76424020510651058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منح التجهيز 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358619587</c:v>
                </c:pt>
                <c:pt idx="1">
                  <c:v>313423631</c:v>
                </c:pt>
                <c:pt idx="2">
                  <c:v>406445074</c:v>
                </c:pt>
                <c:pt idx="3">
                  <c:v>682771379</c:v>
                </c:pt>
                <c:pt idx="4">
                  <c:v>843449088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B7-4753-945D-8BE6369AD89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مدخرات و موارد مختلفة 
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3102296183</c:v>
                </c:pt>
                <c:pt idx="1">
                  <c:v>3215636401</c:v>
                </c:pt>
                <c:pt idx="2">
                  <c:v>2401270487</c:v>
                </c:pt>
                <c:pt idx="3">
                  <c:v>2735445171</c:v>
                </c:pt>
                <c:pt idx="4">
                  <c:v>3635059209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B7-4753-945D-8BE6369AD89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موارد القروض 
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573270691</c:v>
                </c:pt>
                <c:pt idx="1">
                  <c:v>2015110326</c:v>
                </c:pt>
                <c:pt idx="2">
                  <c:v>211557284</c:v>
                </c:pt>
                <c:pt idx="3">
                  <c:v>110317341</c:v>
                </c:pt>
                <c:pt idx="4">
                  <c:v>230297341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B7-4753-945D-8BE6369AD89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فواضل العنوان الاول
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62102802</c:v>
                </c:pt>
                <c:pt idx="1">
                  <c:v>642913401</c:v>
                </c:pt>
                <c:pt idx="2">
                  <c:v>1056050601</c:v>
                </c:pt>
                <c:pt idx="3">
                  <c:v>942731195</c:v>
                </c:pt>
                <c:pt idx="4">
                  <c:v>310862569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B7-4753-945D-8BE6369AD895}"/>
            </c:ext>
          </c:extLst>
        </c:ser>
        <c:axId val="223233920"/>
        <c:axId val="223235456"/>
      </c:barChart>
      <c:catAx>
        <c:axId val="223233920"/>
        <c:scaling>
          <c:orientation val="minMax"/>
        </c:scaling>
        <c:axPos val="b"/>
        <c:numFmt formatCode="General" sourceLinked="1"/>
        <c:tickLblPos val="nextTo"/>
        <c:crossAx val="223235456"/>
        <c:crosses val="autoZero"/>
        <c:auto val="1"/>
        <c:lblAlgn val="ctr"/>
        <c:lblOffset val="100"/>
      </c:catAx>
      <c:valAx>
        <c:axId val="2232354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2323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47027794001375"/>
          <c:y val="7.7287663339399501E-2"/>
          <c:w val="0.24325288106298976"/>
          <c:h val="0.8639513637905317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TN" b="1" dirty="0"/>
              <a:t>نفقات العنوان الثاني </a:t>
            </a:r>
            <a:endParaRPr lang="fr-FR" b="1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الاستثمارات المباشرة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1579</c:v>
                </c:pt>
                <c:pt idx="1">
                  <c:v>1878</c:v>
                </c:pt>
                <c:pt idx="2">
                  <c:v>1006</c:v>
                </c:pt>
                <c:pt idx="3">
                  <c:v>319</c:v>
                </c:pt>
                <c:pt idx="4">
                  <c:v>1122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61-489D-B922-F36AB43F1A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أصل الدين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253</c:v>
                </c:pt>
                <c:pt idx="1">
                  <c:v>259</c:v>
                </c:pt>
                <c:pt idx="2">
                  <c:v>233</c:v>
                </c:pt>
                <c:pt idx="3">
                  <c:v>251</c:v>
                </c:pt>
                <c:pt idx="4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61-489D-B922-F36AB43F1A99}"/>
            </c:ext>
          </c:extLst>
        </c:ser>
        <c:shape val="box"/>
        <c:axId val="223468928"/>
        <c:axId val="217777280"/>
        <c:axId val="0"/>
      </c:bar3DChart>
      <c:catAx>
        <c:axId val="223468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777280"/>
        <c:crosses val="autoZero"/>
        <c:auto val="1"/>
        <c:lblAlgn val="ctr"/>
        <c:lblOffset val="100"/>
      </c:catAx>
      <c:valAx>
        <c:axId val="217777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346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3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319-417B-94AB-5D4D041A7186}"/>
              </c:ext>
            </c:extLst>
          </c:dPt>
          <c:cat>
            <c:strRef>
              <c:f>Feuil1!$A$2:$A$4</c:f>
              <c:strCache>
                <c:ptCount val="3"/>
                <c:pt idx="0">
                  <c:v>موارد ذاتية 
</c:v>
                </c:pt>
                <c:pt idx="1">
                  <c:v>قرض</c:v>
                </c:pt>
                <c:pt idx="2">
                  <c:v>منحة غير موظفة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58.1</c:v>
                </c:pt>
                <c:pt idx="1">
                  <c:v>6.2</c:v>
                </c:pt>
                <c:pt idx="2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19-417B-94AB-5D4D041A7186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548162081205712E-3"/>
          <c:y val="3.5927094900636503E-2"/>
          <c:w val="0.62927330108330715"/>
          <c:h val="0.9640729219387145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2E-48B4-AE51-3BC031BBE017}"/>
              </c:ext>
            </c:extLst>
          </c:dPt>
          <c:cat>
            <c:strRef>
              <c:f>Feuil1!$A$2:$A$4</c:f>
              <c:strCache>
                <c:ptCount val="3"/>
                <c:pt idx="0">
                  <c:v>مشاريع مهيكلة  </c:v>
                </c:pt>
                <c:pt idx="1">
                  <c:v>مشاريع ـإدارية  </c:v>
                </c:pt>
                <c:pt idx="2">
                  <c:v>مشاريع قرب 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0.54359999999999997</c:v>
                </c:pt>
                <c:pt idx="1">
                  <c:v>0.16619999999999999</c:v>
                </c:pt>
                <c:pt idx="2">
                  <c:v>0.29020000000000001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2E-48B4-AE51-3BC031BBE017}"/>
            </c:ext>
          </c:extLst>
        </c:ser>
      </c:pie3DChart>
    </c:plotArea>
    <c:legend>
      <c:legendPos val="r"/>
      <c:layout/>
    </c:legend>
    <c:plotVisOnly val="1"/>
    <c:dispBlanksAs val="zero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موافثقة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Feuil1!$A$2</c:f>
              <c:strCache>
                <c:ptCount val="1"/>
                <c:pt idx="0">
                  <c:v>مشروع تركيز فوانيس إنارة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D0-4BFD-A583-E7BF920F33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غير موافقة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Feuil1!$A$2</c:f>
              <c:strCache>
                <c:ptCount val="1"/>
                <c:pt idx="0">
                  <c:v>مشروع تركيز فوانيس إنارة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D0-4BFD-A583-E7BF920F337C}"/>
            </c:ext>
          </c:extLst>
        </c:ser>
        <c:gapWidth val="219"/>
        <c:overlap val="-27"/>
        <c:axId val="104885632"/>
        <c:axId val="104887424"/>
      </c:barChart>
      <c:catAx>
        <c:axId val="104885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887424"/>
        <c:crosses val="autoZero"/>
        <c:auto val="1"/>
        <c:lblAlgn val="ctr"/>
        <c:lblOffset val="100"/>
      </c:catAx>
      <c:valAx>
        <c:axId val="104887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8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إناث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Feuil1!$A$2</c:f>
              <c:strCache>
                <c:ptCount val="1"/>
                <c:pt idx="0">
                  <c:v>العدد 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CE-4E1C-A53C-8E53ECE4F01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ذكور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Feuil1!$A$2</c:f>
              <c:strCache>
                <c:ptCount val="1"/>
                <c:pt idx="0">
                  <c:v>العدد 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CE-4E1C-A53C-8E53ECE4F01D}"/>
            </c:ext>
          </c:extLst>
        </c:ser>
        <c:gapWidth val="219"/>
        <c:overlap val="-27"/>
        <c:axId val="104906112"/>
        <c:axId val="131847296"/>
      </c:barChart>
      <c:catAx>
        <c:axId val="104906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847296"/>
        <c:crosses val="autoZero"/>
        <c:auto val="1"/>
        <c:lblAlgn val="ctr"/>
        <c:lblOffset val="100"/>
      </c:catAx>
      <c:valAx>
        <c:axId val="131847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9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الموافقة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Feuil1!$A$2</c:f>
              <c:strCache>
                <c:ptCount val="1"/>
                <c:pt idx="0">
                  <c:v>العدد 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E6-48B7-937A-390F06AE497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غير موافقة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Feuil1!$A$2</c:f>
              <c:strCache>
                <c:ptCount val="1"/>
                <c:pt idx="0">
                  <c:v>العدد 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E6-48B7-937A-390F06AE497A}"/>
            </c:ext>
          </c:extLst>
        </c:ser>
        <c:gapWidth val="219"/>
        <c:overlap val="-27"/>
        <c:axId val="144630144"/>
        <c:axId val="144631680"/>
      </c:barChart>
      <c:catAx>
        <c:axId val="144630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631680"/>
        <c:crosses val="autoZero"/>
        <c:auto val="1"/>
        <c:lblAlgn val="ctr"/>
        <c:lblOffset val="100"/>
      </c:catAx>
      <c:valAx>
        <c:axId val="144631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63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 موارد العنوان الاول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4156025416</c:v>
                </c:pt>
                <c:pt idx="1">
                  <c:v>4256466267</c:v>
                </c:pt>
                <c:pt idx="2">
                  <c:v>4493520976</c:v>
                </c:pt>
                <c:pt idx="3">
                  <c:v>5303569540</c:v>
                </c:pt>
                <c:pt idx="4">
                  <c:v>5139309404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3F-4C24-A3C6-E5C19926D62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موارد العنوان الثاني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4051489482</c:v>
                </c:pt>
                <c:pt idx="1">
                  <c:v>3751833759</c:v>
                </c:pt>
                <c:pt idx="2">
                  <c:v>3036908988</c:v>
                </c:pt>
                <c:pt idx="3">
                  <c:v>3546196912</c:v>
                </c:pt>
                <c:pt idx="4">
                  <c:v>4744672659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3F-4C24-A3C6-E5C19926D62E}"/>
            </c:ext>
          </c:extLst>
        </c:ser>
        <c:axId val="164781440"/>
        <c:axId val="164787328"/>
      </c:barChart>
      <c:catAx>
        <c:axId val="164781440"/>
        <c:scaling>
          <c:orientation val="minMax"/>
        </c:scaling>
        <c:axPos val="b"/>
        <c:numFmt formatCode="General" sourceLinked="1"/>
        <c:tickLblPos val="nextTo"/>
        <c:crossAx val="164787328"/>
        <c:crosses val="autoZero"/>
        <c:auto val="1"/>
        <c:lblAlgn val="ctr"/>
        <c:lblOffset val="100"/>
      </c:catAx>
      <c:valAx>
        <c:axId val="16478732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647814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5889125432509631E-3"/>
                <c:y val="6.0091329658236221E-2"/>
              </c:manualLayout>
            </c:layout>
            <c:tx>
              <c:rich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ar-TN" dirty="0"/>
                    <a:t>مليون دينار</a:t>
                  </a:r>
                  <a:endParaRPr lang="en-US" dirty="0"/>
                </a:p>
              </c:rich>
            </c:tx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ispUnitsLbl>
        </c:dispUnits>
      </c:valAx>
      <c:spPr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5628747751563452"/>
          <c:y val="0.29882283167391577"/>
          <c:w val="0.22971296482573031"/>
          <c:h val="0.22444736781781949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 نفقات العنوان الاول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3534988614</c:v>
                </c:pt>
                <c:pt idx="1">
                  <c:v>3613552868</c:v>
                </c:pt>
                <c:pt idx="2">
                  <c:v>3437470375</c:v>
                </c:pt>
                <c:pt idx="3">
                  <c:v>4360383340</c:v>
                </c:pt>
                <c:pt idx="4">
                  <c:v>4909914624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82-4342-B286-568F8E567E0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نفقات العنوان الثاني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1832945952</c:v>
                </c:pt>
                <c:pt idx="1">
                  <c:v>2138416472</c:v>
                </c:pt>
                <c:pt idx="2">
                  <c:v>1240163287</c:v>
                </c:pt>
                <c:pt idx="3">
                  <c:v>571019296</c:v>
                </c:pt>
                <c:pt idx="4">
                  <c:v>1357494532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82-4342-B286-568F8E567E02}"/>
            </c:ext>
          </c:extLst>
        </c:ser>
        <c:axId val="166629760"/>
        <c:axId val="166631296"/>
      </c:barChart>
      <c:catAx>
        <c:axId val="166629760"/>
        <c:scaling>
          <c:orientation val="minMax"/>
        </c:scaling>
        <c:axPos val="b"/>
        <c:numFmt formatCode="General" sourceLinked="1"/>
        <c:tickLblPos val="nextTo"/>
        <c:crossAx val="166631296"/>
        <c:crosses val="autoZero"/>
        <c:auto val="1"/>
        <c:lblAlgn val="ctr"/>
        <c:lblOffset val="100"/>
      </c:catAx>
      <c:valAx>
        <c:axId val="16663129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6662976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9.7028815561260703E-5"/>
                <c:y val="3.0108853009559455E-3"/>
              </c:manualLayout>
            </c:layout>
            <c:tx>
              <c:rich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ar-TN" dirty="0"/>
                    <a:t>مليون دينار</a:t>
                  </a:r>
                  <a:endParaRPr lang="en-US" dirty="0"/>
                </a:p>
              </c:rich>
            </c:tx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ispUnitsLbl>
        </c:dispUnits>
      </c:valAx>
      <c:spPr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6256098382987092"/>
          <c:y val="0.29882283778299296"/>
          <c:w val="0.22971296482573025"/>
          <c:h val="0.22444736781781943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x-none" sz="2128" b="1" i="0" u="none" strike="noStrike" baseline="0" dirty="0">
                <a:effectLst/>
              </a:rPr>
              <a:t>تطور م</a:t>
            </a:r>
            <a:r>
              <a:rPr lang="ar-TN" sz="2128" b="1" i="0" u="none" strike="noStrike" baseline="0" dirty="0">
                <a:effectLst/>
              </a:rPr>
              <a:t>وارد</a:t>
            </a:r>
            <a:r>
              <a:rPr lang="fr-FR" sz="2128" b="1" i="0" u="none" strike="noStrike" baseline="0" dirty="0">
                <a:effectLst/>
              </a:rPr>
              <a:t>  </a:t>
            </a:r>
            <a:r>
              <a:rPr lang="ar-TN" sz="2128" b="1" i="0" u="none" strike="noStrike" baseline="0" dirty="0">
                <a:effectLst/>
              </a:rPr>
              <a:t>و نفقات ميزانية البلدية من سنة 2016 إلى سنة 2020</a:t>
            </a:r>
            <a:endParaRPr lang="fr-FR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1644871881266451E-2"/>
          <c:y val="9.3953122855630483E-2"/>
          <c:w val="0.8938986287498113"/>
          <c:h val="0.78742149565081021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موارد العنوان الاول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Feuil1!$B$2:$B$6</c:f>
              <c:numCache>
                <c:formatCode>#,##0.00</c:formatCode>
                <c:ptCount val="5"/>
                <c:pt idx="0">
                  <c:v>4156025416</c:v>
                </c:pt>
                <c:pt idx="1">
                  <c:v>4256466267</c:v>
                </c:pt>
                <c:pt idx="2">
                  <c:v>4493520976</c:v>
                </c:pt>
                <c:pt idx="3" formatCode="General">
                  <c:v>5303569540</c:v>
                </c:pt>
                <c:pt idx="4" formatCode="General">
                  <c:v>5139309404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7B-4A8A-87E8-57C2513D794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نفقات العنوان الاول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3534998614</c:v>
                </c:pt>
                <c:pt idx="1">
                  <c:v>3613552868</c:v>
                </c:pt>
                <c:pt idx="2">
                  <c:v>3437470375</c:v>
                </c:pt>
                <c:pt idx="3">
                  <c:v>4360838340</c:v>
                </c:pt>
                <c:pt idx="4">
                  <c:v>4909914624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7B-4A8A-87E8-57C2513D7946}"/>
            </c:ext>
          </c:extLst>
        </c:ser>
        <c:marker val="1"/>
        <c:axId val="213483520"/>
        <c:axId val="213485056"/>
      </c:lineChart>
      <c:catAx>
        <c:axId val="2134835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485056"/>
        <c:crosses val="autoZero"/>
        <c:auto val="1"/>
        <c:lblAlgn val="ctr"/>
        <c:lblOffset val="100"/>
      </c:catAx>
      <c:valAx>
        <c:axId val="213485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483520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ar-TN" dirty="0"/>
                    <a:t>مليون</a:t>
                  </a:r>
                  <a:r>
                    <a:rPr lang="ar-TN" baseline="0" dirty="0"/>
                    <a:t> دينار</a:t>
                  </a:r>
                  <a:endParaRPr lang="fr-FR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ar-TN" dirty="0"/>
              <a:t>تطور موارد الميزانية 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8,68 %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924863676347478E-2"/>
                      <c:h val="5.80078089316062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E80-411E-B4A8-1D1D071B6EC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6,5 %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80-411E-B4A8-1D1D071B6ECD}"/>
                </c:ext>
              </c:extLst>
            </c:dLbl>
            <c:dLbl>
              <c:idx val="2"/>
              <c:layout>
                <c:manualLayout>
                  <c:x val="-0.12845206342219442"/>
                  <c:y val="-0.143988918307768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25,88 %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969162782168695"/>
                      <c:h val="5.80078089316062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2E80-411E-B4A8-1D1D071B6EC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1,23%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80-411E-B4A8-1D1D071B6EC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3,62%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80-411E-B4A8-1D1D071B6EC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34,92%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80-411E-B4A8-1D1D071B6EC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19,12%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E80-411E-B4A8-1D1D071B6EC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المعلوم على العقارات المبنية  </c:v>
                </c:pt>
                <c:pt idx="1">
                  <c:v>المعلوم على الاراضي غير المبنية  </c:v>
                </c:pt>
                <c:pt idx="2">
                  <c:v>المعلوم على المؤسسات  </c:v>
                </c:pt>
                <c:pt idx="3">
                  <c:v>مداخيل الاسواق المستلزمة  </c:v>
                </c:pt>
                <c:pt idx="4">
                  <c:v>مداخيل كراء العقارات  و التجهيزات و المعدات  </c:v>
                </c:pt>
                <c:pt idx="5">
                  <c:v>المناب من المال المشترك </c:v>
                </c:pt>
                <c:pt idx="6">
                  <c:v>بقية موارد العنوان الاول  </c:v>
                </c:pt>
              </c:strCache>
            </c:strRef>
          </c:cat>
          <c:val>
            <c:numRef>
              <c:f>Feuil1!$B$2:$B$8</c:f>
              <c:numCache>
                <c:formatCode>0.00%</c:formatCode>
                <c:ptCount val="7"/>
                <c:pt idx="0">
                  <c:v>9.240000000000001E-2</c:v>
                </c:pt>
                <c:pt idx="1">
                  <c:v>6.5199999999999994E-2</c:v>
                </c:pt>
                <c:pt idx="2">
                  <c:v>0.28740000000000016</c:v>
                </c:pt>
                <c:pt idx="3">
                  <c:v>9.1000000000000004E-3</c:v>
                </c:pt>
                <c:pt idx="4">
                  <c:v>4.7500000000000014E-2</c:v>
                </c:pt>
                <c:pt idx="5">
                  <c:v>0.34980000000000011</c:v>
                </c:pt>
                <c:pt idx="6">
                  <c:v>0.14860000000000001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E80-411E-B4A8-1D1D071B6ECD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42617617510684991"/>
          <c:y val="5.1332259378587597E-2"/>
          <c:w val="0.57239117306054377"/>
          <c:h val="0.83521738325371198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نسبة الموارد الذاتية من الموارد المالية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Feuil1!$A$3:$A$7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Feuil1!$B$3:$B$7</c:f>
              <c:numCache>
                <c:formatCode>0.00%</c:formatCode>
                <c:ptCount val="5"/>
                <c:pt idx="0">
                  <c:v>0.66000000000000025</c:v>
                </c:pt>
                <c:pt idx="1">
                  <c:v>0.65000000000000024</c:v>
                </c:pt>
                <c:pt idx="2">
                  <c:v>0.69000000000000017</c:v>
                </c:pt>
                <c:pt idx="3">
                  <c:v>0.5844999999999998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B-4E40-B540-BB95AFA8CD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نسبة التاجير من الموارد الذاتية المحققة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ymbol val="none"/>
          </c:marker>
          <c:cat>
            <c:numRef>
              <c:f>Feuil1!$A$3:$A$7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Feuil1!$C$3:$C$7</c:f>
              <c:numCache>
                <c:formatCode>0.00%</c:formatCode>
                <c:ptCount val="5"/>
                <c:pt idx="0">
                  <c:v>0.75749999999999995</c:v>
                </c:pt>
                <c:pt idx="1">
                  <c:v>0.70000000000000018</c:v>
                </c:pt>
                <c:pt idx="2">
                  <c:v>0.69899999999999995</c:v>
                </c:pt>
                <c:pt idx="3">
                  <c:v>0.95170000000000021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0B-4E40-B540-BB95AFA8CD5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نسبة التاجير من نفقات العنوان الاول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Feuil1!$A$3:$A$7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Feuil1!$D$3:$D$7</c:f>
              <c:numCache>
                <c:formatCode>0.00%</c:formatCode>
                <c:ptCount val="5"/>
                <c:pt idx="0">
                  <c:v>0.55000000000000004</c:v>
                </c:pt>
                <c:pt idx="1">
                  <c:v>0.59799999999999998</c:v>
                </c:pt>
                <c:pt idx="2">
                  <c:v>0.58000000000000007</c:v>
                </c:pt>
                <c:pt idx="3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0B-4E40-B540-BB95AFA8CD5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نسبة الديون المسددة من نفقات العنوان الاول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Feuil1!$E$3:$E$7</c:f>
              <c:numCache>
                <c:formatCode>0.00%</c:formatCode>
                <c:ptCount val="5"/>
                <c:pt idx="0">
                  <c:v>5.5000000000000014E-2</c:v>
                </c:pt>
                <c:pt idx="1">
                  <c:v>5.5000000000000014E-2</c:v>
                </c:pt>
                <c:pt idx="2">
                  <c:v>9.6000000000000002E-2</c:v>
                </c:pt>
                <c:pt idx="3">
                  <c:v>7.7100000000000002E-2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0B-4E40-B540-BB95AFA8CD5E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نسبة تحقيق الميزانية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Feuil1!$F$3:$F$7</c:f>
              <c:numCache>
                <c:formatCode>0.00%</c:formatCode>
                <c:ptCount val="5"/>
                <c:pt idx="0">
                  <c:v>1.0030999999999997</c:v>
                </c:pt>
                <c:pt idx="1">
                  <c:v>1.0049999999999994</c:v>
                </c:pt>
                <c:pt idx="2" formatCode="0%">
                  <c:v>1.1499999999999995</c:v>
                </c:pt>
                <c:pt idx="3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0B-4E40-B540-BB95AFA8CD5E}"/>
            </c:ext>
          </c:extLst>
        </c:ser>
        <c:marker val="1"/>
        <c:axId val="218356736"/>
        <c:axId val="218391296"/>
      </c:lineChart>
      <c:catAx>
        <c:axId val="218356736"/>
        <c:scaling>
          <c:orientation val="minMax"/>
        </c:scaling>
        <c:axPos val="b"/>
        <c:numFmt formatCode="General" sourceLinked="1"/>
        <c:tickLblPos val="nextTo"/>
        <c:crossAx val="218391296"/>
        <c:crosses val="autoZero"/>
        <c:auto val="1"/>
        <c:lblAlgn val="ctr"/>
        <c:lblOffset val="100"/>
      </c:catAx>
      <c:valAx>
        <c:axId val="218391296"/>
        <c:scaling>
          <c:orientation val="minMax"/>
        </c:scaling>
        <c:axPos val="l"/>
        <c:majorGridlines/>
        <c:numFmt formatCode="0.00%" sourceLinked="1"/>
        <c:tickLblPos val="nextTo"/>
        <c:crossAx val="21835673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algn="justLow" rtl="1">
              <a:defRPr sz="1100" b="1"/>
            </a:pPr>
            <a:endParaRPr lang="fr-FR"/>
          </a:p>
        </c:txPr>
      </c:legendEntry>
      <c:legendEntry>
        <c:idx val="1"/>
        <c:txPr>
          <a:bodyPr/>
          <a:lstStyle/>
          <a:p>
            <a:pPr algn="justLow" rtl="1">
              <a:defRPr sz="1100" b="1"/>
            </a:pPr>
            <a:endParaRPr lang="fr-FR"/>
          </a:p>
        </c:txPr>
      </c:legendEntry>
      <c:legendEntry>
        <c:idx val="2"/>
        <c:txPr>
          <a:bodyPr/>
          <a:lstStyle/>
          <a:p>
            <a:pPr algn="justLow" rtl="1">
              <a:defRPr sz="1100" b="1"/>
            </a:pPr>
            <a:endParaRPr lang="fr-FR"/>
          </a:p>
        </c:txPr>
      </c:legendEntry>
      <c:legendEntry>
        <c:idx val="3"/>
        <c:txPr>
          <a:bodyPr/>
          <a:lstStyle/>
          <a:p>
            <a:pPr algn="justLow" rtl="1">
              <a:defRPr sz="1100" b="1"/>
            </a:pPr>
            <a:endParaRPr lang="fr-FR"/>
          </a:p>
        </c:txPr>
      </c:legendEntry>
      <c:legendEntry>
        <c:idx val="4"/>
        <c:txPr>
          <a:bodyPr/>
          <a:lstStyle/>
          <a:p>
            <a:pPr algn="justLow" rtl="1">
              <a:defRPr sz="1100" b="1"/>
            </a:pPr>
            <a:endParaRPr lang="fr-FR"/>
          </a:p>
        </c:txPr>
      </c:legendEntry>
      <c:layout>
        <c:manualLayout>
          <c:xMode val="edge"/>
          <c:yMode val="edge"/>
          <c:x val="1.2059438789802101E-2"/>
          <c:y val="0.16735739679718126"/>
          <c:w val="0.29564758711520245"/>
          <c:h val="0.73667244644774965"/>
        </c:manualLayout>
      </c:layout>
      <c:spPr>
        <a:solidFill>
          <a:schemeClr val="bg1"/>
        </a:soli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  <c:txPr>
        <a:bodyPr/>
        <a:lstStyle/>
        <a:p>
          <a:pPr rtl="1">
            <a:defRPr sz="1100" b="1"/>
          </a:pPr>
          <a:endParaRPr lang="fr-FR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0.01265</cdr:x>
      <cdr:y>0</cdr:y>
    </cdr:from>
    <cdr:to>
      <cdr:x>0.07378</cdr:x>
      <cdr:y>0.87181</cdr:y>
    </cdr:to>
    <cdr:sp macro="" textlink="">
      <cdr:nvSpPr>
        <cdr:cNvPr id="2" name="Rectangle à coins arrondis 1"/>
        <cdr:cNvSpPr/>
      </cdr:nvSpPr>
      <cdr:spPr>
        <a:xfrm xmlns:a="http://schemas.openxmlformats.org/drawingml/2006/main">
          <a:off x="116472" y="0"/>
          <a:ext cx="562797" cy="239050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dirty="0"/>
            <a:t>4000</a:t>
          </a:r>
        </a:p>
        <a:p xmlns:a="http://schemas.openxmlformats.org/drawingml/2006/main">
          <a:endParaRPr lang="fr-FR" dirty="0"/>
        </a:p>
        <a:p xmlns:a="http://schemas.openxmlformats.org/drawingml/2006/main">
          <a:endParaRPr lang="fr-FR" dirty="0"/>
        </a:p>
        <a:p xmlns:a="http://schemas.openxmlformats.org/drawingml/2006/main">
          <a:r>
            <a:rPr lang="fr-FR" dirty="0"/>
            <a:t>3000</a:t>
          </a:r>
        </a:p>
        <a:p xmlns:a="http://schemas.openxmlformats.org/drawingml/2006/main">
          <a:endParaRPr lang="fr-FR" dirty="0"/>
        </a:p>
        <a:p xmlns:a="http://schemas.openxmlformats.org/drawingml/2006/main">
          <a:endParaRPr lang="fr-FR" dirty="0"/>
        </a:p>
        <a:p xmlns:a="http://schemas.openxmlformats.org/drawingml/2006/main">
          <a:r>
            <a:rPr lang="fr-FR" dirty="0"/>
            <a:t>2000</a:t>
          </a:r>
        </a:p>
        <a:p xmlns:a="http://schemas.openxmlformats.org/drawingml/2006/main">
          <a:endParaRPr lang="fr-FR" dirty="0"/>
        </a:p>
        <a:p xmlns:a="http://schemas.openxmlformats.org/drawingml/2006/main">
          <a:endParaRPr lang="fr-FR" dirty="0"/>
        </a:p>
        <a:p xmlns:a="http://schemas.openxmlformats.org/drawingml/2006/main">
          <a:r>
            <a:rPr lang="fr-FR" dirty="0"/>
            <a:t>1000</a:t>
          </a:r>
        </a:p>
        <a:p xmlns:a="http://schemas.openxmlformats.org/drawingml/2006/main">
          <a:endParaRPr lang="fr-FR" dirty="0"/>
        </a:p>
        <a:p xmlns:a="http://schemas.openxmlformats.org/drawingml/2006/main">
          <a:r>
            <a:rPr lang="fr-FR" dirty="0"/>
            <a:t>500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0.40943</cdr:x>
      <cdr:y>0.28321</cdr:y>
    </cdr:from>
    <cdr:to>
      <cdr:x>0.5484</cdr:x>
      <cdr:y>0.42774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515F2B25-6019-4239-8E82-AF3FA1A66A52}"/>
            </a:ext>
          </a:extLst>
        </cdr:cNvPr>
        <cdr:cNvSpPr txBox="1"/>
      </cdr:nvSpPr>
      <cdr:spPr>
        <a:xfrm xmlns:a="http://schemas.openxmlformats.org/drawingml/2006/main">
          <a:off x="3522813" y="849748"/>
          <a:ext cx="1195754" cy="4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ar-TN" sz="1600" b="1" dirty="0">
              <a:latin typeface="Times New Roman" pitchFamily="18" charset="0"/>
              <a:cs typeface="Times New Roman" pitchFamily="18" charset="0"/>
            </a:rPr>
            <a:t>69,9 </a:t>
          </a:r>
          <a:r>
            <a:rPr lang="fr-FR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0.21834</cdr:x>
      <cdr:y>0.25991</cdr:y>
    </cdr:from>
    <cdr:to>
      <cdr:x>0.35022</cdr:x>
      <cdr:y>0.40443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515F2B25-6019-4239-8E82-AF3FA1A66A52}"/>
            </a:ext>
          </a:extLst>
        </cdr:cNvPr>
        <cdr:cNvSpPr txBox="1"/>
      </cdr:nvSpPr>
      <cdr:spPr>
        <a:xfrm xmlns:a="http://schemas.openxmlformats.org/drawingml/2006/main">
          <a:off x="1878651" y="779825"/>
          <a:ext cx="1134689" cy="4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ar-TN" sz="1600" b="1" dirty="0">
              <a:latin typeface="Times New Roman" pitchFamily="18" charset="0"/>
              <a:cs typeface="Times New Roman" pitchFamily="18" charset="0"/>
            </a:rPr>
            <a:t>22,2 </a:t>
          </a:r>
          <a:r>
            <a:rPr lang="fr-FR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0.24184</cdr:x>
      <cdr:y>0.74088</cdr:y>
    </cdr:from>
    <cdr:to>
      <cdr:x>0.34055</cdr:x>
      <cdr:y>0.88541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515F2B25-6019-4239-8E82-AF3FA1A66A52}"/>
            </a:ext>
          </a:extLst>
        </cdr:cNvPr>
        <cdr:cNvSpPr txBox="1"/>
      </cdr:nvSpPr>
      <cdr:spPr>
        <a:xfrm xmlns:a="http://schemas.openxmlformats.org/drawingml/2006/main">
          <a:off x="2080874" y="2222945"/>
          <a:ext cx="849266" cy="4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ar-TN" sz="1600" b="1" dirty="0">
              <a:latin typeface="Times New Roman" pitchFamily="18" charset="0"/>
              <a:cs typeface="Times New Roman" pitchFamily="18" charset="0"/>
            </a:rPr>
            <a:t>7,02 </a:t>
          </a:r>
          <a:r>
            <a:rPr lang="fr-FR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0.36878</cdr:x>
      <cdr:y>0.28211</cdr:y>
    </cdr:from>
    <cdr:to>
      <cdr:x>0.57054</cdr:x>
      <cdr:y>0.40977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469823" y="912193"/>
          <a:ext cx="1898369" cy="412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 dirty="0">
              <a:latin typeface="Times New Roman" pitchFamily="18" charset="0"/>
              <a:cs typeface="Times New Roman" pitchFamily="18" charset="0"/>
            </a:rPr>
            <a:t>% </a:t>
          </a:r>
          <a:r>
            <a:rPr lang="ar-TN" sz="1600" b="1" dirty="0">
              <a:latin typeface="Times New Roman" pitchFamily="18" charset="0"/>
              <a:cs typeface="Times New Roman" pitchFamily="18" charset="0"/>
            </a:rPr>
            <a:t>54,36</a:t>
          </a:r>
          <a:endParaRPr lang="fr-FR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0.04838</cdr:x>
      <cdr:y>0.12755</cdr:y>
    </cdr:from>
    <cdr:to>
      <cdr:x>0.29013</cdr:x>
      <cdr:y>0.26166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55232" y="412429"/>
          <a:ext cx="2274637" cy="4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1"/>
          <a:r>
            <a:rPr lang="ar-TN" sz="1600" b="1" dirty="0">
              <a:latin typeface="Times New Roman" pitchFamily="18" charset="0"/>
              <a:cs typeface="Times New Roman" pitchFamily="18" charset="0"/>
            </a:rPr>
            <a:t>16,62</a:t>
          </a:r>
          <a:r>
            <a:rPr lang="fr-FR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0043ABC-4227-4CC8-9A7A-09712EB64875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9C97DCB-7CA6-4295-8A85-44073DBED5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9912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54E8CC7-AA32-42FE-8D96-E2AACB204BFF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F1833CD0-F905-4B2B-93C2-BF65EC04B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539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39838"/>
            <a:ext cx="446405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TN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33CD0-F905-4B2B-93C2-BF65EC04BA4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3522DA44-50F8-46D5-BDC4-FA14B19CD976}"/>
              </a:ext>
            </a:extLst>
          </p:cNvPr>
          <p:cNvSpPr>
            <a:spLocks noEditPoints="1"/>
          </p:cNvSpPr>
          <p:nvPr/>
        </p:nvSpPr>
        <p:spPr bwMode="auto">
          <a:xfrm>
            <a:off x="1338263" y="2057401"/>
            <a:ext cx="1354931" cy="3548063"/>
          </a:xfrm>
          <a:custGeom>
            <a:avLst/>
            <a:gdLst>
              <a:gd name="T0" fmla="*/ 503 w 2130"/>
              <a:gd name="T1" fmla="*/ 2507 h 4055"/>
              <a:gd name="T2" fmla="*/ 387 w 2130"/>
              <a:gd name="T3" fmla="*/ 2072 h 4055"/>
              <a:gd name="T4" fmla="*/ 172 w 2130"/>
              <a:gd name="T5" fmla="*/ 1655 h 4055"/>
              <a:gd name="T6" fmla="*/ 35 w 2130"/>
              <a:gd name="T7" fmla="*/ 1291 h 4055"/>
              <a:gd name="T8" fmla="*/ 24 w 2130"/>
              <a:gd name="T9" fmla="*/ 824 h 4055"/>
              <a:gd name="T10" fmla="*/ 81 w 2130"/>
              <a:gd name="T11" fmla="*/ 647 h 4055"/>
              <a:gd name="T12" fmla="*/ 341 w 2130"/>
              <a:gd name="T13" fmla="*/ 262 h 4055"/>
              <a:gd name="T14" fmla="*/ 640 w 2130"/>
              <a:gd name="T15" fmla="*/ 80 h 4055"/>
              <a:gd name="T16" fmla="*/ 1219 w 2130"/>
              <a:gd name="T17" fmla="*/ 12 h 4055"/>
              <a:gd name="T18" fmla="*/ 1728 w 2130"/>
              <a:gd name="T19" fmla="*/ 189 h 4055"/>
              <a:gd name="T20" fmla="*/ 2056 w 2130"/>
              <a:gd name="T21" fmla="*/ 625 h 4055"/>
              <a:gd name="T22" fmla="*/ 2104 w 2130"/>
              <a:gd name="T23" fmla="*/ 1201 h 4055"/>
              <a:gd name="T24" fmla="*/ 1946 w 2130"/>
              <a:gd name="T25" fmla="*/ 1616 h 4055"/>
              <a:gd name="T26" fmla="*/ 1702 w 2130"/>
              <a:gd name="T27" fmla="*/ 2039 h 4055"/>
              <a:gd name="T28" fmla="*/ 1582 w 2130"/>
              <a:gd name="T29" fmla="*/ 2376 h 4055"/>
              <a:gd name="T30" fmla="*/ 1567 w 2130"/>
              <a:gd name="T31" fmla="*/ 3175 h 4055"/>
              <a:gd name="T32" fmla="*/ 1436 w 2130"/>
              <a:gd name="T33" fmla="*/ 3442 h 4055"/>
              <a:gd name="T34" fmla="*/ 1179 w 2130"/>
              <a:gd name="T35" fmla="*/ 3859 h 4055"/>
              <a:gd name="T36" fmla="*/ 979 w 2130"/>
              <a:gd name="T37" fmla="*/ 4016 h 4055"/>
              <a:gd name="T38" fmla="*/ 694 w 2130"/>
              <a:gd name="T39" fmla="*/ 3546 h 4055"/>
              <a:gd name="T40" fmla="*/ 519 w 2130"/>
              <a:gd name="T41" fmla="*/ 3253 h 4055"/>
              <a:gd name="T42" fmla="*/ 505 w 2130"/>
              <a:gd name="T43" fmla="*/ 2850 h 4055"/>
              <a:gd name="T44" fmla="*/ 1035 w 2130"/>
              <a:gd name="T45" fmla="*/ 2418 h 4055"/>
              <a:gd name="T46" fmla="*/ 1434 w 2130"/>
              <a:gd name="T47" fmla="*/ 2385 h 4055"/>
              <a:gd name="T48" fmla="*/ 1571 w 2130"/>
              <a:gd name="T49" fmla="*/ 1968 h 4055"/>
              <a:gd name="T50" fmla="*/ 1843 w 2130"/>
              <a:gd name="T51" fmla="*/ 1492 h 4055"/>
              <a:gd name="T52" fmla="*/ 1969 w 2130"/>
              <a:gd name="T53" fmla="*/ 1118 h 4055"/>
              <a:gd name="T54" fmla="*/ 1788 w 2130"/>
              <a:gd name="T55" fmla="*/ 444 h 4055"/>
              <a:gd name="T56" fmla="*/ 1302 w 2130"/>
              <a:gd name="T57" fmla="*/ 172 h 4055"/>
              <a:gd name="T58" fmla="*/ 719 w 2130"/>
              <a:gd name="T59" fmla="*/ 208 h 4055"/>
              <a:gd name="T60" fmla="*/ 244 w 2130"/>
              <a:gd name="T61" fmla="*/ 633 h 4055"/>
              <a:gd name="T62" fmla="*/ 152 w 2130"/>
              <a:gd name="T63" fmla="*/ 1033 h 4055"/>
              <a:gd name="T64" fmla="*/ 247 w 2130"/>
              <a:gd name="T65" fmla="*/ 1466 h 4055"/>
              <a:gd name="T66" fmla="*/ 480 w 2130"/>
              <a:gd name="T67" fmla="*/ 1917 h 4055"/>
              <a:gd name="T68" fmla="*/ 638 w 2130"/>
              <a:gd name="T69" fmla="*/ 2389 h 4055"/>
              <a:gd name="T70" fmla="*/ 1035 w 2130"/>
              <a:gd name="T71" fmla="*/ 2418 h 4055"/>
              <a:gd name="T72" fmla="*/ 1036 w 2130"/>
              <a:gd name="T73" fmla="*/ 3269 h 4055"/>
              <a:gd name="T74" fmla="*/ 671 w 2130"/>
              <a:gd name="T75" fmla="*/ 3276 h 4055"/>
              <a:gd name="T76" fmla="*/ 714 w 2130"/>
              <a:gd name="T77" fmla="*/ 3355 h 4055"/>
              <a:gd name="T78" fmla="*/ 900 w 2130"/>
              <a:gd name="T79" fmla="*/ 3629 h 4055"/>
              <a:gd name="T80" fmla="*/ 1195 w 2130"/>
              <a:gd name="T81" fmla="*/ 3612 h 4055"/>
              <a:gd name="T82" fmla="*/ 1390 w 2130"/>
              <a:gd name="T83" fmla="*/ 3297 h 4055"/>
              <a:gd name="T84" fmla="*/ 1376 w 2130"/>
              <a:gd name="T85" fmla="*/ 3269 h 4055"/>
              <a:gd name="T86" fmla="*/ 1433 w 2130"/>
              <a:gd name="T87" fmla="*/ 2860 h 4055"/>
              <a:gd name="T88" fmla="*/ 1408 w 2130"/>
              <a:gd name="T89" fmla="*/ 2565 h 4055"/>
              <a:gd name="T90" fmla="*/ 1245 w 2130"/>
              <a:gd name="T91" fmla="*/ 2589 h 4055"/>
              <a:gd name="T92" fmla="*/ 1271 w 2130"/>
              <a:gd name="T93" fmla="*/ 3157 h 4055"/>
              <a:gd name="T94" fmla="*/ 1433 w 2130"/>
              <a:gd name="T95" fmla="*/ 3126 h 4055"/>
              <a:gd name="T96" fmla="*/ 810 w 2130"/>
              <a:gd name="T97" fmla="*/ 2861 h 4055"/>
              <a:gd name="T98" fmla="*/ 788 w 2130"/>
              <a:gd name="T99" fmla="*/ 2566 h 4055"/>
              <a:gd name="T100" fmla="*/ 638 w 2130"/>
              <a:gd name="T101" fmla="*/ 2589 h 4055"/>
              <a:gd name="T102" fmla="*/ 663 w 2130"/>
              <a:gd name="T103" fmla="*/ 3157 h 4055"/>
              <a:gd name="T104" fmla="*/ 810 w 2130"/>
              <a:gd name="T105" fmla="*/ 3125 h 4055"/>
              <a:gd name="T106" fmla="*/ 945 w 2130"/>
              <a:gd name="T107" fmla="*/ 2861 h 4055"/>
              <a:gd name="T108" fmla="*/ 972 w 2130"/>
              <a:gd name="T109" fmla="*/ 3157 h 4055"/>
              <a:gd name="T110" fmla="*/ 1110 w 2130"/>
              <a:gd name="T111" fmla="*/ 3126 h 4055"/>
              <a:gd name="T112" fmla="*/ 1111 w 2130"/>
              <a:gd name="T113" fmla="*/ 2596 h 4055"/>
              <a:gd name="T114" fmla="*/ 970 w 2130"/>
              <a:gd name="T115" fmla="*/ 2565 h 4055"/>
              <a:gd name="T116" fmla="*/ 945 w 2130"/>
              <a:gd name="T117" fmla="*/ 2861 h 4055"/>
              <a:gd name="T118" fmla="*/ 970 w 2130"/>
              <a:gd name="T119" fmla="*/ 3741 h 4055"/>
              <a:gd name="T120" fmla="*/ 1020 w 2130"/>
              <a:gd name="T121" fmla="*/ 3861 h 4055"/>
              <a:gd name="T122" fmla="*/ 1101 w 2130"/>
              <a:gd name="T123" fmla="*/ 3764 h 4055"/>
              <a:gd name="T124" fmla="*/ 1031 w 2130"/>
              <a:gd name="T125" fmla="*/ 3741 h 4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30" h="4055">
                <a:moveTo>
                  <a:pt x="504" y="2850"/>
                </a:moveTo>
                <a:cubicBezTo>
                  <a:pt x="504" y="2736"/>
                  <a:pt x="507" y="2621"/>
                  <a:pt x="503" y="2507"/>
                </a:cubicBezTo>
                <a:cubicBezTo>
                  <a:pt x="500" y="2424"/>
                  <a:pt x="485" y="2343"/>
                  <a:pt x="457" y="2264"/>
                </a:cubicBezTo>
                <a:cubicBezTo>
                  <a:pt x="434" y="2200"/>
                  <a:pt x="414" y="2134"/>
                  <a:pt x="387" y="2072"/>
                </a:cubicBezTo>
                <a:cubicBezTo>
                  <a:pt x="355" y="2000"/>
                  <a:pt x="316" y="1930"/>
                  <a:pt x="280" y="1860"/>
                </a:cubicBezTo>
                <a:cubicBezTo>
                  <a:pt x="244" y="1791"/>
                  <a:pt x="206" y="1724"/>
                  <a:pt x="172" y="1655"/>
                </a:cubicBezTo>
                <a:cubicBezTo>
                  <a:pt x="140" y="1590"/>
                  <a:pt x="110" y="1524"/>
                  <a:pt x="84" y="1457"/>
                </a:cubicBezTo>
                <a:cubicBezTo>
                  <a:pt x="63" y="1403"/>
                  <a:pt x="49" y="1347"/>
                  <a:pt x="35" y="1291"/>
                </a:cubicBezTo>
                <a:cubicBezTo>
                  <a:pt x="13" y="1200"/>
                  <a:pt x="0" y="1107"/>
                  <a:pt x="4" y="1012"/>
                </a:cubicBezTo>
                <a:cubicBezTo>
                  <a:pt x="7" y="949"/>
                  <a:pt x="14" y="886"/>
                  <a:pt x="24" y="824"/>
                </a:cubicBezTo>
                <a:cubicBezTo>
                  <a:pt x="33" y="775"/>
                  <a:pt x="49" y="728"/>
                  <a:pt x="63" y="680"/>
                </a:cubicBezTo>
                <a:cubicBezTo>
                  <a:pt x="67" y="668"/>
                  <a:pt x="78" y="659"/>
                  <a:pt x="81" y="647"/>
                </a:cubicBezTo>
                <a:cubicBezTo>
                  <a:pt x="103" y="575"/>
                  <a:pt x="138" y="509"/>
                  <a:pt x="179" y="447"/>
                </a:cubicBezTo>
                <a:cubicBezTo>
                  <a:pt x="225" y="378"/>
                  <a:pt x="277" y="314"/>
                  <a:pt x="341" y="262"/>
                </a:cubicBezTo>
                <a:cubicBezTo>
                  <a:pt x="389" y="222"/>
                  <a:pt x="439" y="184"/>
                  <a:pt x="492" y="152"/>
                </a:cubicBezTo>
                <a:cubicBezTo>
                  <a:pt x="538" y="123"/>
                  <a:pt x="589" y="101"/>
                  <a:pt x="640" y="80"/>
                </a:cubicBezTo>
                <a:cubicBezTo>
                  <a:pt x="720" y="48"/>
                  <a:pt x="803" y="29"/>
                  <a:pt x="888" y="17"/>
                </a:cubicBezTo>
                <a:cubicBezTo>
                  <a:pt x="998" y="0"/>
                  <a:pt x="1109" y="4"/>
                  <a:pt x="1219" y="12"/>
                </a:cubicBezTo>
                <a:cubicBezTo>
                  <a:pt x="1290" y="17"/>
                  <a:pt x="1361" y="32"/>
                  <a:pt x="1430" y="51"/>
                </a:cubicBezTo>
                <a:cubicBezTo>
                  <a:pt x="1537" y="80"/>
                  <a:pt x="1637" y="125"/>
                  <a:pt x="1728" y="189"/>
                </a:cubicBezTo>
                <a:cubicBezTo>
                  <a:pt x="1814" y="249"/>
                  <a:pt x="1886" y="322"/>
                  <a:pt x="1945" y="408"/>
                </a:cubicBezTo>
                <a:cubicBezTo>
                  <a:pt x="1991" y="475"/>
                  <a:pt x="2028" y="548"/>
                  <a:pt x="2056" y="625"/>
                </a:cubicBezTo>
                <a:cubicBezTo>
                  <a:pt x="2088" y="715"/>
                  <a:pt x="2105" y="807"/>
                  <a:pt x="2117" y="901"/>
                </a:cubicBezTo>
                <a:cubicBezTo>
                  <a:pt x="2130" y="1002"/>
                  <a:pt x="2121" y="1102"/>
                  <a:pt x="2104" y="1201"/>
                </a:cubicBezTo>
                <a:cubicBezTo>
                  <a:pt x="2093" y="1262"/>
                  <a:pt x="2075" y="1322"/>
                  <a:pt x="2053" y="1379"/>
                </a:cubicBezTo>
                <a:cubicBezTo>
                  <a:pt x="2021" y="1459"/>
                  <a:pt x="1986" y="1539"/>
                  <a:pt x="1946" y="1616"/>
                </a:cubicBezTo>
                <a:cubicBezTo>
                  <a:pt x="1907" y="1691"/>
                  <a:pt x="1860" y="1762"/>
                  <a:pt x="1818" y="1835"/>
                </a:cubicBezTo>
                <a:cubicBezTo>
                  <a:pt x="1779" y="1903"/>
                  <a:pt x="1738" y="1969"/>
                  <a:pt x="1702" y="2039"/>
                </a:cubicBezTo>
                <a:cubicBezTo>
                  <a:pt x="1675" y="2091"/>
                  <a:pt x="1653" y="2146"/>
                  <a:pt x="1633" y="2201"/>
                </a:cubicBezTo>
                <a:cubicBezTo>
                  <a:pt x="1613" y="2258"/>
                  <a:pt x="1595" y="2317"/>
                  <a:pt x="1582" y="2376"/>
                </a:cubicBezTo>
                <a:cubicBezTo>
                  <a:pt x="1572" y="2424"/>
                  <a:pt x="1567" y="2473"/>
                  <a:pt x="1567" y="2521"/>
                </a:cubicBezTo>
                <a:cubicBezTo>
                  <a:pt x="1566" y="2739"/>
                  <a:pt x="1565" y="2957"/>
                  <a:pt x="1567" y="3175"/>
                </a:cubicBezTo>
                <a:cubicBezTo>
                  <a:pt x="1568" y="3220"/>
                  <a:pt x="1552" y="3256"/>
                  <a:pt x="1529" y="3292"/>
                </a:cubicBezTo>
                <a:cubicBezTo>
                  <a:pt x="1498" y="3341"/>
                  <a:pt x="1467" y="3392"/>
                  <a:pt x="1436" y="3442"/>
                </a:cubicBezTo>
                <a:cubicBezTo>
                  <a:pt x="1407" y="3490"/>
                  <a:pt x="1377" y="3537"/>
                  <a:pt x="1347" y="3585"/>
                </a:cubicBezTo>
                <a:cubicBezTo>
                  <a:pt x="1291" y="3676"/>
                  <a:pt x="1235" y="3768"/>
                  <a:pt x="1179" y="3859"/>
                </a:cubicBezTo>
                <a:cubicBezTo>
                  <a:pt x="1146" y="3911"/>
                  <a:pt x="1113" y="3963"/>
                  <a:pt x="1081" y="4015"/>
                </a:cubicBezTo>
                <a:cubicBezTo>
                  <a:pt x="1057" y="4054"/>
                  <a:pt x="1003" y="4055"/>
                  <a:pt x="979" y="4016"/>
                </a:cubicBezTo>
                <a:cubicBezTo>
                  <a:pt x="927" y="3930"/>
                  <a:pt x="876" y="3844"/>
                  <a:pt x="823" y="3758"/>
                </a:cubicBezTo>
                <a:cubicBezTo>
                  <a:pt x="781" y="3687"/>
                  <a:pt x="737" y="3617"/>
                  <a:pt x="694" y="3546"/>
                </a:cubicBezTo>
                <a:cubicBezTo>
                  <a:pt x="658" y="3486"/>
                  <a:pt x="623" y="3425"/>
                  <a:pt x="586" y="3365"/>
                </a:cubicBezTo>
                <a:cubicBezTo>
                  <a:pt x="564" y="3328"/>
                  <a:pt x="539" y="3292"/>
                  <a:pt x="519" y="3253"/>
                </a:cubicBezTo>
                <a:cubicBezTo>
                  <a:pt x="510" y="3237"/>
                  <a:pt x="506" y="3217"/>
                  <a:pt x="505" y="3198"/>
                </a:cubicBezTo>
                <a:cubicBezTo>
                  <a:pt x="504" y="3082"/>
                  <a:pt x="505" y="2966"/>
                  <a:pt x="505" y="2850"/>
                </a:cubicBezTo>
                <a:cubicBezTo>
                  <a:pt x="505" y="2850"/>
                  <a:pt x="504" y="2850"/>
                  <a:pt x="504" y="2850"/>
                </a:cubicBezTo>
                <a:close/>
                <a:moveTo>
                  <a:pt x="1035" y="2418"/>
                </a:moveTo>
                <a:cubicBezTo>
                  <a:pt x="1156" y="2418"/>
                  <a:pt x="1278" y="2418"/>
                  <a:pt x="1399" y="2418"/>
                </a:cubicBezTo>
                <a:cubicBezTo>
                  <a:pt x="1432" y="2418"/>
                  <a:pt x="1433" y="2417"/>
                  <a:pt x="1434" y="2385"/>
                </a:cubicBezTo>
                <a:cubicBezTo>
                  <a:pt x="1435" y="2305"/>
                  <a:pt x="1453" y="2228"/>
                  <a:pt x="1482" y="2155"/>
                </a:cubicBezTo>
                <a:cubicBezTo>
                  <a:pt x="1507" y="2091"/>
                  <a:pt x="1537" y="2028"/>
                  <a:pt x="1571" y="1968"/>
                </a:cubicBezTo>
                <a:cubicBezTo>
                  <a:pt x="1624" y="1871"/>
                  <a:pt x="1682" y="1778"/>
                  <a:pt x="1737" y="1682"/>
                </a:cubicBezTo>
                <a:cubicBezTo>
                  <a:pt x="1773" y="1619"/>
                  <a:pt x="1811" y="1557"/>
                  <a:pt x="1843" y="1492"/>
                </a:cubicBezTo>
                <a:cubicBezTo>
                  <a:pt x="1870" y="1439"/>
                  <a:pt x="1892" y="1383"/>
                  <a:pt x="1915" y="1328"/>
                </a:cubicBezTo>
                <a:cubicBezTo>
                  <a:pt x="1943" y="1261"/>
                  <a:pt x="1961" y="1190"/>
                  <a:pt x="1969" y="1118"/>
                </a:cubicBezTo>
                <a:cubicBezTo>
                  <a:pt x="1984" y="962"/>
                  <a:pt x="1972" y="809"/>
                  <a:pt x="1914" y="661"/>
                </a:cubicBezTo>
                <a:cubicBezTo>
                  <a:pt x="1883" y="582"/>
                  <a:pt x="1842" y="509"/>
                  <a:pt x="1788" y="444"/>
                </a:cubicBezTo>
                <a:cubicBezTo>
                  <a:pt x="1725" y="367"/>
                  <a:pt x="1648" y="306"/>
                  <a:pt x="1559" y="260"/>
                </a:cubicBezTo>
                <a:cubicBezTo>
                  <a:pt x="1478" y="217"/>
                  <a:pt x="1392" y="189"/>
                  <a:pt x="1302" y="172"/>
                </a:cubicBezTo>
                <a:cubicBezTo>
                  <a:pt x="1215" y="156"/>
                  <a:pt x="1127" y="150"/>
                  <a:pt x="1038" y="151"/>
                </a:cubicBezTo>
                <a:cubicBezTo>
                  <a:pt x="928" y="154"/>
                  <a:pt x="821" y="171"/>
                  <a:pt x="719" y="208"/>
                </a:cubicBezTo>
                <a:cubicBezTo>
                  <a:pt x="633" y="239"/>
                  <a:pt x="554" y="282"/>
                  <a:pt x="482" y="339"/>
                </a:cubicBezTo>
                <a:cubicBezTo>
                  <a:pt x="379" y="418"/>
                  <a:pt x="301" y="517"/>
                  <a:pt x="244" y="633"/>
                </a:cubicBezTo>
                <a:cubicBezTo>
                  <a:pt x="213" y="696"/>
                  <a:pt x="191" y="762"/>
                  <a:pt x="175" y="831"/>
                </a:cubicBezTo>
                <a:cubicBezTo>
                  <a:pt x="158" y="898"/>
                  <a:pt x="152" y="966"/>
                  <a:pt x="152" y="1033"/>
                </a:cubicBezTo>
                <a:cubicBezTo>
                  <a:pt x="152" y="1130"/>
                  <a:pt x="163" y="1226"/>
                  <a:pt x="195" y="1318"/>
                </a:cubicBezTo>
                <a:cubicBezTo>
                  <a:pt x="212" y="1367"/>
                  <a:pt x="225" y="1419"/>
                  <a:pt x="247" y="1466"/>
                </a:cubicBezTo>
                <a:cubicBezTo>
                  <a:pt x="281" y="1545"/>
                  <a:pt x="320" y="1622"/>
                  <a:pt x="359" y="1698"/>
                </a:cubicBezTo>
                <a:cubicBezTo>
                  <a:pt x="398" y="1772"/>
                  <a:pt x="440" y="1844"/>
                  <a:pt x="480" y="1917"/>
                </a:cubicBezTo>
                <a:cubicBezTo>
                  <a:pt x="525" y="1998"/>
                  <a:pt x="564" y="2082"/>
                  <a:pt x="594" y="2171"/>
                </a:cubicBezTo>
                <a:cubicBezTo>
                  <a:pt x="619" y="2242"/>
                  <a:pt x="634" y="2314"/>
                  <a:pt x="638" y="2389"/>
                </a:cubicBezTo>
                <a:cubicBezTo>
                  <a:pt x="639" y="2415"/>
                  <a:pt x="642" y="2418"/>
                  <a:pt x="669" y="2418"/>
                </a:cubicBezTo>
                <a:cubicBezTo>
                  <a:pt x="791" y="2418"/>
                  <a:pt x="913" y="2418"/>
                  <a:pt x="1035" y="2418"/>
                </a:cubicBezTo>
                <a:close/>
                <a:moveTo>
                  <a:pt x="1036" y="3269"/>
                </a:moveTo>
                <a:cubicBezTo>
                  <a:pt x="1036" y="3269"/>
                  <a:pt x="1036" y="3269"/>
                  <a:pt x="1036" y="3269"/>
                </a:cubicBezTo>
                <a:cubicBezTo>
                  <a:pt x="921" y="3269"/>
                  <a:pt x="805" y="3269"/>
                  <a:pt x="690" y="3270"/>
                </a:cubicBezTo>
                <a:cubicBezTo>
                  <a:pt x="684" y="3270"/>
                  <a:pt x="677" y="3274"/>
                  <a:pt x="671" y="3276"/>
                </a:cubicBezTo>
                <a:cubicBezTo>
                  <a:pt x="673" y="3282"/>
                  <a:pt x="674" y="3288"/>
                  <a:pt x="677" y="3294"/>
                </a:cubicBezTo>
                <a:cubicBezTo>
                  <a:pt x="689" y="3314"/>
                  <a:pt x="702" y="3335"/>
                  <a:pt x="714" y="3355"/>
                </a:cubicBezTo>
                <a:cubicBezTo>
                  <a:pt x="765" y="3441"/>
                  <a:pt x="817" y="3526"/>
                  <a:pt x="869" y="3612"/>
                </a:cubicBezTo>
                <a:cubicBezTo>
                  <a:pt x="876" y="3624"/>
                  <a:pt x="885" y="3629"/>
                  <a:pt x="900" y="3629"/>
                </a:cubicBezTo>
                <a:cubicBezTo>
                  <a:pt x="988" y="3629"/>
                  <a:pt x="1076" y="3629"/>
                  <a:pt x="1164" y="3629"/>
                </a:cubicBezTo>
                <a:cubicBezTo>
                  <a:pt x="1178" y="3629"/>
                  <a:pt x="1187" y="3625"/>
                  <a:pt x="1195" y="3612"/>
                </a:cubicBezTo>
                <a:cubicBezTo>
                  <a:pt x="1223" y="3567"/>
                  <a:pt x="1251" y="3521"/>
                  <a:pt x="1280" y="3476"/>
                </a:cubicBezTo>
                <a:cubicBezTo>
                  <a:pt x="1317" y="3416"/>
                  <a:pt x="1354" y="3357"/>
                  <a:pt x="1390" y="3297"/>
                </a:cubicBezTo>
                <a:cubicBezTo>
                  <a:pt x="1394" y="3290"/>
                  <a:pt x="1396" y="3282"/>
                  <a:pt x="1398" y="3274"/>
                </a:cubicBezTo>
                <a:cubicBezTo>
                  <a:pt x="1391" y="3272"/>
                  <a:pt x="1383" y="3269"/>
                  <a:pt x="1376" y="3269"/>
                </a:cubicBezTo>
                <a:cubicBezTo>
                  <a:pt x="1263" y="3269"/>
                  <a:pt x="1149" y="3269"/>
                  <a:pt x="1036" y="3269"/>
                </a:cubicBezTo>
                <a:close/>
                <a:moveTo>
                  <a:pt x="1433" y="2860"/>
                </a:moveTo>
                <a:cubicBezTo>
                  <a:pt x="1433" y="2771"/>
                  <a:pt x="1433" y="2682"/>
                  <a:pt x="1434" y="2592"/>
                </a:cubicBezTo>
                <a:cubicBezTo>
                  <a:pt x="1434" y="2573"/>
                  <a:pt x="1429" y="2565"/>
                  <a:pt x="1408" y="2565"/>
                </a:cubicBezTo>
                <a:cubicBezTo>
                  <a:pt x="1362" y="2567"/>
                  <a:pt x="1316" y="2566"/>
                  <a:pt x="1270" y="2566"/>
                </a:cubicBezTo>
                <a:cubicBezTo>
                  <a:pt x="1252" y="2565"/>
                  <a:pt x="1245" y="2571"/>
                  <a:pt x="1245" y="2589"/>
                </a:cubicBezTo>
                <a:cubicBezTo>
                  <a:pt x="1245" y="2770"/>
                  <a:pt x="1245" y="2950"/>
                  <a:pt x="1245" y="3131"/>
                </a:cubicBezTo>
                <a:cubicBezTo>
                  <a:pt x="1245" y="3149"/>
                  <a:pt x="1252" y="3157"/>
                  <a:pt x="1271" y="3157"/>
                </a:cubicBezTo>
                <a:cubicBezTo>
                  <a:pt x="1315" y="3156"/>
                  <a:pt x="1359" y="3157"/>
                  <a:pt x="1403" y="3157"/>
                </a:cubicBezTo>
                <a:cubicBezTo>
                  <a:pt x="1431" y="3157"/>
                  <a:pt x="1433" y="3154"/>
                  <a:pt x="1433" y="3126"/>
                </a:cubicBezTo>
                <a:cubicBezTo>
                  <a:pt x="1434" y="3037"/>
                  <a:pt x="1433" y="2949"/>
                  <a:pt x="1433" y="2860"/>
                </a:cubicBezTo>
                <a:close/>
                <a:moveTo>
                  <a:pt x="810" y="2861"/>
                </a:moveTo>
                <a:cubicBezTo>
                  <a:pt x="810" y="2770"/>
                  <a:pt x="810" y="2680"/>
                  <a:pt x="810" y="2589"/>
                </a:cubicBezTo>
                <a:cubicBezTo>
                  <a:pt x="810" y="2572"/>
                  <a:pt x="806" y="2565"/>
                  <a:pt x="788" y="2566"/>
                </a:cubicBezTo>
                <a:cubicBezTo>
                  <a:pt x="746" y="2567"/>
                  <a:pt x="704" y="2566"/>
                  <a:pt x="662" y="2566"/>
                </a:cubicBezTo>
                <a:cubicBezTo>
                  <a:pt x="645" y="2565"/>
                  <a:pt x="638" y="2571"/>
                  <a:pt x="638" y="2589"/>
                </a:cubicBezTo>
                <a:cubicBezTo>
                  <a:pt x="638" y="2770"/>
                  <a:pt x="638" y="2951"/>
                  <a:pt x="638" y="3133"/>
                </a:cubicBezTo>
                <a:cubicBezTo>
                  <a:pt x="638" y="3151"/>
                  <a:pt x="646" y="3157"/>
                  <a:pt x="663" y="3157"/>
                </a:cubicBezTo>
                <a:cubicBezTo>
                  <a:pt x="701" y="3156"/>
                  <a:pt x="739" y="3157"/>
                  <a:pt x="777" y="3157"/>
                </a:cubicBezTo>
                <a:cubicBezTo>
                  <a:pt x="810" y="3157"/>
                  <a:pt x="810" y="3157"/>
                  <a:pt x="810" y="3125"/>
                </a:cubicBezTo>
                <a:cubicBezTo>
                  <a:pt x="810" y="3037"/>
                  <a:pt x="810" y="2949"/>
                  <a:pt x="810" y="2861"/>
                </a:cubicBezTo>
                <a:close/>
                <a:moveTo>
                  <a:pt x="945" y="2861"/>
                </a:moveTo>
                <a:cubicBezTo>
                  <a:pt x="945" y="2951"/>
                  <a:pt x="945" y="3041"/>
                  <a:pt x="946" y="3131"/>
                </a:cubicBezTo>
                <a:cubicBezTo>
                  <a:pt x="946" y="3155"/>
                  <a:pt x="947" y="3156"/>
                  <a:pt x="972" y="3157"/>
                </a:cubicBezTo>
                <a:cubicBezTo>
                  <a:pt x="1008" y="3157"/>
                  <a:pt x="1044" y="3157"/>
                  <a:pt x="1080" y="3157"/>
                </a:cubicBezTo>
                <a:cubicBezTo>
                  <a:pt x="1107" y="3157"/>
                  <a:pt x="1110" y="3154"/>
                  <a:pt x="1110" y="3126"/>
                </a:cubicBezTo>
                <a:cubicBezTo>
                  <a:pt x="1111" y="3063"/>
                  <a:pt x="1111" y="3000"/>
                  <a:pt x="1111" y="2938"/>
                </a:cubicBezTo>
                <a:cubicBezTo>
                  <a:pt x="1111" y="2824"/>
                  <a:pt x="1111" y="2710"/>
                  <a:pt x="1111" y="2596"/>
                </a:cubicBezTo>
                <a:cubicBezTo>
                  <a:pt x="1110" y="2567"/>
                  <a:pt x="1109" y="2566"/>
                  <a:pt x="1080" y="2566"/>
                </a:cubicBezTo>
                <a:cubicBezTo>
                  <a:pt x="1043" y="2566"/>
                  <a:pt x="1007" y="2567"/>
                  <a:pt x="970" y="2565"/>
                </a:cubicBezTo>
                <a:cubicBezTo>
                  <a:pt x="950" y="2565"/>
                  <a:pt x="945" y="2572"/>
                  <a:pt x="945" y="2591"/>
                </a:cubicBezTo>
                <a:cubicBezTo>
                  <a:pt x="946" y="2681"/>
                  <a:pt x="945" y="2771"/>
                  <a:pt x="945" y="2861"/>
                </a:cubicBezTo>
                <a:close/>
                <a:moveTo>
                  <a:pt x="1031" y="3741"/>
                </a:moveTo>
                <a:cubicBezTo>
                  <a:pt x="1011" y="3741"/>
                  <a:pt x="990" y="3741"/>
                  <a:pt x="970" y="3741"/>
                </a:cubicBezTo>
                <a:cubicBezTo>
                  <a:pt x="960" y="3742"/>
                  <a:pt x="950" y="3745"/>
                  <a:pt x="956" y="3757"/>
                </a:cubicBezTo>
                <a:cubicBezTo>
                  <a:pt x="977" y="3792"/>
                  <a:pt x="999" y="3827"/>
                  <a:pt x="1020" y="3861"/>
                </a:cubicBezTo>
                <a:cubicBezTo>
                  <a:pt x="1028" y="3873"/>
                  <a:pt x="1036" y="3870"/>
                  <a:pt x="1042" y="3860"/>
                </a:cubicBezTo>
                <a:cubicBezTo>
                  <a:pt x="1062" y="3829"/>
                  <a:pt x="1082" y="3797"/>
                  <a:pt x="1101" y="3764"/>
                </a:cubicBezTo>
                <a:cubicBezTo>
                  <a:pt x="1110" y="3750"/>
                  <a:pt x="1106" y="3742"/>
                  <a:pt x="1089" y="3741"/>
                </a:cubicBezTo>
                <a:cubicBezTo>
                  <a:pt x="1070" y="3741"/>
                  <a:pt x="1051" y="3741"/>
                  <a:pt x="1031" y="37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282F39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ADC96506-2BA8-4975-AA3A-64DD4D9CA26C}"/>
              </a:ext>
            </a:extLst>
          </p:cNvPr>
          <p:cNvSpPr>
            <a:spLocks/>
          </p:cNvSpPr>
          <p:nvPr/>
        </p:nvSpPr>
        <p:spPr bwMode="auto">
          <a:xfrm>
            <a:off x="903685" y="3765550"/>
            <a:ext cx="389334" cy="458788"/>
          </a:xfrm>
          <a:custGeom>
            <a:avLst/>
            <a:gdLst>
              <a:gd name="T0" fmla="*/ 529 w 613"/>
              <a:gd name="T1" fmla="*/ 5 h 525"/>
              <a:gd name="T2" fmla="*/ 604 w 613"/>
              <a:gd name="T3" fmla="*/ 62 h 525"/>
              <a:gd name="T4" fmla="*/ 574 w 613"/>
              <a:gd name="T5" fmla="*/ 144 h 525"/>
              <a:gd name="T6" fmla="*/ 393 w 613"/>
              <a:gd name="T7" fmla="*/ 293 h 525"/>
              <a:gd name="T8" fmla="*/ 261 w 613"/>
              <a:gd name="T9" fmla="*/ 400 h 525"/>
              <a:gd name="T10" fmla="*/ 153 w 613"/>
              <a:gd name="T11" fmla="*/ 491 h 525"/>
              <a:gd name="T12" fmla="*/ 47 w 613"/>
              <a:gd name="T13" fmla="*/ 506 h 525"/>
              <a:gd name="T14" fmla="*/ 41 w 613"/>
              <a:gd name="T15" fmla="*/ 380 h 525"/>
              <a:gd name="T16" fmla="*/ 266 w 613"/>
              <a:gd name="T17" fmla="*/ 197 h 525"/>
              <a:gd name="T18" fmla="*/ 471 w 613"/>
              <a:gd name="T19" fmla="*/ 28 h 525"/>
              <a:gd name="T20" fmla="*/ 526 w 613"/>
              <a:gd name="T21" fmla="*/ 0 h 525"/>
              <a:gd name="T22" fmla="*/ 529 w 613"/>
              <a:gd name="T23" fmla="*/ 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525">
                <a:moveTo>
                  <a:pt x="529" y="5"/>
                </a:moveTo>
                <a:cubicBezTo>
                  <a:pt x="565" y="2"/>
                  <a:pt x="593" y="29"/>
                  <a:pt x="604" y="62"/>
                </a:cubicBezTo>
                <a:cubicBezTo>
                  <a:pt x="613" y="88"/>
                  <a:pt x="598" y="125"/>
                  <a:pt x="574" y="144"/>
                </a:cubicBezTo>
                <a:cubicBezTo>
                  <a:pt x="513" y="193"/>
                  <a:pt x="453" y="243"/>
                  <a:pt x="393" y="293"/>
                </a:cubicBezTo>
                <a:cubicBezTo>
                  <a:pt x="349" y="329"/>
                  <a:pt x="305" y="364"/>
                  <a:pt x="261" y="400"/>
                </a:cubicBezTo>
                <a:cubicBezTo>
                  <a:pt x="225" y="430"/>
                  <a:pt x="188" y="460"/>
                  <a:pt x="153" y="491"/>
                </a:cubicBezTo>
                <a:cubicBezTo>
                  <a:pt x="118" y="521"/>
                  <a:pt x="76" y="525"/>
                  <a:pt x="47" y="506"/>
                </a:cubicBezTo>
                <a:cubicBezTo>
                  <a:pt x="3" y="477"/>
                  <a:pt x="0" y="413"/>
                  <a:pt x="41" y="380"/>
                </a:cubicBezTo>
                <a:cubicBezTo>
                  <a:pt x="116" y="319"/>
                  <a:pt x="191" y="258"/>
                  <a:pt x="266" y="197"/>
                </a:cubicBezTo>
                <a:cubicBezTo>
                  <a:pt x="335" y="140"/>
                  <a:pt x="402" y="83"/>
                  <a:pt x="471" y="28"/>
                </a:cubicBezTo>
                <a:cubicBezTo>
                  <a:pt x="487" y="15"/>
                  <a:pt x="508" y="9"/>
                  <a:pt x="526" y="0"/>
                </a:cubicBezTo>
                <a:cubicBezTo>
                  <a:pt x="527" y="2"/>
                  <a:pt x="528" y="3"/>
                  <a:pt x="529" y="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282F39"/>
              </a:solidFill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42296C9C-02AA-412A-A8B1-DDC45ECC3BCB}"/>
              </a:ext>
            </a:extLst>
          </p:cNvPr>
          <p:cNvSpPr>
            <a:spLocks/>
          </p:cNvSpPr>
          <p:nvPr/>
        </p:nvSpPr>
        <p:spPr bwMode="auto">
          <a:xfrm>
            <a:off x="2480072" y="1252538"/>
            <a:ext cx="294084" cy="571500"/>
          </a:xfrm>
          <a:custGeom>
            <a:avLst/>
            <a:gdLst>
              <a:gd name="T0" fmla="*/ 370 w 461"/>
              <a:gd name="T1" fmla="*/ 0 h 652"/>
              <a:gd name="T2" fmla="*/ 437 w 461"/>
              <a:gd name="T3" fmla="*/ 106 h 652"/>
              <a:gd name="T4" fmla="*/ 384 w 461"/>
              <a:gd name="T5" fmla="*/ 204 h 652"/>
              <a:gd name="T6" fmla="*/ 289 w 461"/>
              <a:gd name="T7" fmla="*/ 371 h 652"/>
              <a:gd name="T8" fmla="*/ 180 w 461"/>
              <a:gd name="T9" fmla="*/ 556 h 652"/>
              <a:gd name="T10" fmla="*/ 139 w 461"/>
              <a:gd name="T11" fmla="*/ 621 h 652"/>
              <a:gd name="T12" fmla="*/ 41 w 461"/>
              <a:gd name="T13" fmla="*/ 632 h 652"/>
              <a:gd name="T14" fmla="*/ 11 w 461"/>
              <a:gd name="T15" fmla="*/ 547 h 652"/>
              <a:gd name="T16" fmla="*/ 41 w 461"/>
              <a:gd name="T17" fmla="*/ 488 h 652"/>
              <a:gd name="T18" fmla="*/ 156 w 461"/>
              <a:gd name="T19" fmla="*/ 287 h 652"/>
              <a:gd name="T20" fmla="*/ 265 w 461"/>
              <a:gd name="T21" fmla="*/ 100 h 652"/>
              <a:gd name="T22" fmla="*/ 303 w 461"/>
              <a:gd name="T23" fmla="*/ 35 h 652"/>
              <a:gd name="T24" fmla="*/ 370 w 461"/>
              <a:gd name="T25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652">
                <a:moveTo>
                  <a:pt x="370" y="0"/>
                </a:moveTo>
                <a:cubicBezTo>
                  <a:pt x="426" y="2"/>
                  <a:pt x="461" y="55"/>
                  <a:pt x="437" y="106"/>
                </a:cubicBezTo>
                <a:cubicBezTo>
                  <a:pt x="422" y="140"/>
                  <a:pt x="402" y="172"/>
                  <a:pt x="384" y="204"/>
                </a:cubicBezTo>
                <a:cubicBezTo>
                  <a:pt x="353" y="260"/>
                  <a:pt x="321" y="315"/>
                  <a:pt x="289" y="371"/>
                </a:cubicBezTo>
                <a:cubicBezTo>
                  <a:pt x="253" y="433"/>
                  <a:pt x="217" y="494"/>
                  <a:pt x="180" y="556"/>
                </a:cubicBezTo>
                <a:cubicBezTo>
                  <a:pt x="167" y="578"/>
                  <a:pt x="156" y="601"/>
                  <a:pt x="139" y="621"/>
                </a:cubicBezTo>
                <a:cubicBezTo>
                  <a:pt x="116" y="649"/>
                  <a:pt x="75" y="652"/>
                  <a:pt x="41" y="632"/>
                </a:cubicBezTo>
                <a:cubicBezTo>
                  <a:pt x="15" y="617"/>
                  <a:pt x="0" y="578"/>
                  <a:pt x="11" y="547"/>
                </a:cubicBezTo>
                <a:cubicBezTo>
                  <a:pt x="19" y="526"/>
                  <a:pt x="30" y="507"/>
                  <a:pt x="41" y="488"/>
                </a:cubicBezTo>
                <a:cubicBezTo>
                  <a:pt x="79" y="421"/>
                  <a:pt x="117" y="354"/>
                  <a:pt x="156" y="287"/>
                </a:cubicBezTo>
                <a:cubicBezTo>
                  <a:pt x="192" y="224"/>
                  <a:pt x="229" y="162"/>
                  <a:pt x="265" y="100"/>
                </a:cubicBezTo>
                <a:cubicBezTo>
                  <a:pt x="277" y="78"/>
                  <a:pt x="289" y="56"/>
                  <a:pt x="303" y="35"/>
                </a:cubicBezTo>
                <a:cubicBezTo>
                  <a:pt x="320" y="9"/>
                  <a:pt x="339" y="0"/>
                  <a:pt x="37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282F39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BC03D2CE-691E-44FA-A5F3-F826734A5341}"/>
              </a:ext>
            </a:extLst>
          </p:cNvPr>
          <p:cNvSpPr>
            <a:spLocks/>
          </p:cNvSpPr>
          <p:nvPr/>
        </p:nvSpPr>
        <p:spPr bwMode="auto">
          <a:xfrm>
            <a:off x="1294210" y="1285876"/>
            <a:ext cx="278606" cy="576263"/>
          </a:xfrm>
          <a:custGeom>
            <a:avLst/>
            <a:gdLst>
              <a:gd name="T0" fmla="*/ 81 w 438"/>
              <a:gd name="T1" fmla="*/ 4 h 660"/>
              <a:gd name="T2" fmla="*/ 152 w 438"/>
              <a:gd name="T3" fmla="*/ 45 h 660"/>
              <a:gd name="T4" fmla="*/ 285 w 438"/>
              <a:gd name="T5" fmla="*/ 281 h 660"/>
              <a:gd name="T6" fmla="*/ 410 w 438"/>
              <a:gd name="T7" fmla="*/ 509 h 660"/>
              <a:gd name="T8" fmla="*/ 434 w 438"/>
              <a:gd name="T9" fmla="*/ 575 h 660"/>
              <a:gd name="T10" fmla="*/ 379 w 438"/>
              <a:gd name="T11" fmla="*/ 651 h 660"/>
              <a:gd name="T12" fmla="*/ 289 w 438"/>
              <a:gd name="T13" fmla="*/ 610 h 660"/>
              <a:gd name="T14" fmla="*/ 200 w 438"/>
              <a:gd name="T15" fmla="*/ 449 h 660"/>
              <a:gd name="T16" fmla="*/ 108 w 438"/>
              <a:gd name="T17" fmla="*/ 282 h 660"/>
              <a:gd name="T18" fmla="*/ 17 w 438"/>
              <a:gd name="T19" fmla="*/ 122 h 660"/>
              <a:gd name="T20" fmla="*/ 16 w 438"/>
              <a:gd name="T21" fmla="*/ 40 h 660"/>
              <a:gd name="T22" fmla="*/ 81 w 438"/>
              <a:gd name="T23" fmla="*/ 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" h="660">
                <a:moveTo>
                  <a:pt x="81" y="4"/>
                </a:moveTo>
                <a:cubicBezTo>
                  <a:pt x="116" y="3"/>
                  <a:pt x="137" y="18"/>
                  <a:pt x="152" y="45"/>
                </a:cubicBezTo>
                <a:cubicBezTo>
                  <a:pt x="196" y="123"/>
                  <a:pt x="241" y="202"/>
                  <a:pt x="285" y="281"/>
                </a:cubicBezTo>
                <a:cubicBezTo>
                  <a:pt x="327" y="357"/>
                  <a:pt x="369" y="433"/>
                  <a:pt x="410" y="509"/>
                </a:cubicBezTo>
                <a:cubicBezTo>
                  <a:pt x="421" y="530"/>
                  <a:pt x="432" y="553"/>
                  <a:pt x="434" y="575"/>
                </a:cubicBezTo>
                <a:cubicBezTo>
                  <a:pt x="438" y="612"/>
                  <a:pt x="412" y="642"/>
                  <a:pt x="379" y="651"/>
                </a:cubicBezTo>
                <a:cubicBezTo>
                  <a:pt x="346" y="660"/>
                  <a:pt x="306" y="641"/>
                  <a:pt x="289" y="610"/>
                </a:cubicBezTo>
                <a:cubicBezTo>
                  <a:pt x="260" y="556"/>
                  <a:pt x="230" y="502"/>
                  <a:pt x="200" y="449"/>
                </a:cubicBezTo>
                <a:cubicBezTo>
                  <a:pt x="169" y="393"/>
                  <a:pt x="139" y="337"/>
                  <a:pt x="108" y="282"/>
                </a:cubicBezTo>
                <a:cubicBezTo>
                  <a:pt x="78" y="229"/>
                  <a:pt x="47" y="175"/>
                  <a:pt x="17" y="122"/>
                </a:cubicBezTo>
                <a:cubicBezTo>
                  <a:pt x="2" y="95"/>
                  <a:pt x="0" y="66"/>
                  <a:pt x="16" y="40"/>
                </a:cubicBezTo>
                <a:cubicBezTo>
                  <a:pt x="31" y="15"/>
                  <a:pt x="53" y="0"/>
                  <a:pt x="81" y="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282F39"/>
              </a:solidFill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54C910A7-7B1E-4F66-8471-048551D72191}"/>
              </a:ext>
            </a:extLst>
          </p:cNvPr>
          <p:cNvSpPr>
            <a:spLocks/>
          </p:cNvSpPr>
          <p:nvPr/>
        </p:nvSpPr>
        <p:spPr bwMode="auto">
          <a:xfrm>
            <a:off x="2746773" y="3709988"/>
            <a:ext cx="391715" cy="450850"/>
          </a:xfrm>
          <a:custGeom>
            <a:avLst/>
            <a:gdLst>
              <a:gd name="T0" fmla="*/ 528 w 618"/>
              <a:gd name="T1" fmla="*/ 516 h 516"/>
              <a:gd name="T2" fmla="*/ 479 w 618"/>
              <a:gd name="T3" fmla="*/ 493 h 516"/>
              <a:gd name="T4" fmla="*/ 233 w 618"/>
              <a:gd name="T5" fmla="*/ 302 h 516"/>
              <a:gd name="T6" fmla="*/ 70 w 618"/>
              <a:gd name="T7" fmla="*/ 172 h 516"/>
              <a:gd name="T8" fmla="*/ 27 w 618"/>
              <a:gd name="T9" fmla="*/ 136 h 516"/>
              <a:gd name="T10" fmla="*/ 28 w 618"/>
              <a:gd name="T11" fmla="*/ 31 h 516"/>
              <a:gd name="T12" fmla="*/ 131 w 618"/>
              <a:gd name="T13" fmla="*/ 24 h 516"/>
              <a:gd name="T14" fmla="*/ 308 w 618"/>
              <a:gd name="T15" fmla="*/ 163 h 516"/>
              <a:gd name="T16" fmla="*/ 519 w 618"/>
              <a:gd name="T17" fmla="*/ 327 h 516"/>
              <a:gd name="T18" fmla="*/ 581 w 618"/>
              <a:gd name="T19" fmla="*/ 377 h 516"/>
              <a:gd name="T20" fmla="*/ 580 w 618"/>
              <a:gd name="T21" fmla="*/ 495 h 516"/>
              <a:gd name="T22" fmla="*/ 528 w 618"/>
              <a:gd name="T2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8" h="516">
                <a:moveTo>
                  <a:pt x="528" y="516"/>
                </a:moveTo>
                <a:cubicBezTo>
                  <a:pt x="511" y="508"/>
                  <a:pt x="493" y="504"/>
                  <a:pt x="479" y="493"/>
                </a:cubicBezTo>
                <a:cubicBezTo>
                  <a:pt x="397" y="430"/>
                  <a:pt x="315" y="366"/>
                  <a:pt x="233" y="302"/>
                </a:cubicBezTo>
                <a:cubicBezTo>
                  <a:pt x="179" y="259"/>
                  <a:pt x="125" y="216"/>
                  <a:pt x="70" y="172"/>
                </a:cubicBezTo>
                <a:cubicBezTo>
                  <a:pt x="55" y="160"/>
                  <a:pt x="39" y="149"/>
                  <a:pt x="27" y="136"/>
                </a:cubicBezTo>
                <a:cubicBezTo>
                  <a:pt x="0" y="106"/>
                  <a:pt x="1" y="60"/>
                  <a:pt x="28" y="31"/>
                </a:cubicBezTo>
                <a:cubicBezTo>
                  <a:pt x="54" y="4"/>
                  <a:pt x="100" y="0"/>
                  <a:pt x="131" y="24"/>
                </a:cubicBezTo>
                <a:cubicBezTo>
                  <a:pt x="190" y="70"/>
                  <a:pt x="249" y="117"/>
                  <a:pt x="308" y="163"/>
                </a:cubicBezTo>
                <a:cubicBezTo>
                  <a:pt x="378" y="217"/>
                  <a:pt x="449" y="272"/>
                  <a:pt x="519" y="327"/>
                </a:cubicBezTo>
                <a:cubicBezTo>
                  <a:pt x="540" y="343"/>
                  <a:pt x="560" y="361"/>
                  <a:pt x="581" y="377"/>
                </a:cubicBezTo>
                <a:cubicBezTo>
                  <a:pt x="613" y="403"/>
                  <a:pt x="618" y="463"/>
                  <a:pt x="580" y="495"/>
                </a:cubicBezTo>
                <a:cubicBezTo>
                  <a:pt x="566" y="506"/>
                  <a:pt x="547" y="509"/>
                  <a:pt x="528" y="51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282F39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584C082-53B4-4782-A3EF-84AAB740C55E}"/>
              </a:ext>
            </a:extLst>
          </p:cNvPr>
          <p:cNvSpPr>
            <a:spLocks/>
          </p:cNvSpPr>
          <p:nvPr/>
        </p:nvSpPr>
        <p:spPr bwMode="auto">
          <a:xfrm>
            <a:off x="2959894" y="2538414"/>
            <a:ext cx="456010" cy="238125"/>
          </a:xfrm>
          <a:custGeom>
            <a:avLst/>
            <a:gdLst>
              <a:gd name="T0" fmla="*/ 717 w 718"/>
              <a:gd name="T1" fmla="*/ 86 h 273"/>
              <a:gd name="T2" fmla="*/ 666 w 718"/>
              <a:gd name="T3" fmla="*/ 155 h 273"/>
              <a:gd name="T4" fmla="*/ 576 w 718"/>
              <a:gd name="T5" fmla="*/ 175 h 273"/>
              <a:gd name="T6" fmla="*/ 342 w 718"/>
              <a:gd name="T7" fmla="*/ 222 h 273"/>
              <a:gd name="T8" fmla="*/ 174 w 718"/>
              <a:gd name="T9" fmla="*/ 253 h 273"/>
              <a:gd name="T10" fmla="*/ 93 w 718"/>
              <a:gd name="T11" fmla="*/ 268 h 273"/>
              <a:gd name="T12" fmla="*/ 17 w 718"/>
              <a:gd name="T13" fmla="*/ 236 h 273"/>
              <a:gd name="T14" fmla="*/ 14 w 718"/>
              <a:gd name="T15" fmla="*/ 154 h 273"/>
              <a:gd name="T16" fmla="*/ 60 w 718"/>
              <a:gd name="T17" fmla="*/ 120 h 273"/>
              <a:gd name="T18" fmla="*/ 256 w 718"/>
              <a:gd name="T19" fmla="*/ 81 h 273"/>
              <a:gd name="T20" fmla="*/ 488 w 718"/>
              <a:gd name="T21" fmla="*/ 33 h 273"/>
              <a:gd name="T22" fmla="*/ 627 w 718"/>
              <a:gd name="T23" fmla="*/ 9 h 273"/>
              <a:gd name="T24" fmla="*/ 717 w 718"/>
              <a:gd name="T25" fmla="*/ 8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8" h="273">
                <a:moveTo>
                  <a:pt x="717" y="86"/>
                </a:moveTo>
                <a:cubicBezTo>
                  <a:pt x="716" y="117"/>
                  <a:pt x="696" y="147"/>
                  <a:pt x="666" y="155"/>
                </a:cubicBezTo>
                <a:cubicBezTo>
                  <a:pt x="637" y="164"/>
                  <a:pt x="606" y="169"/>
                  <a:pt x="576" y="175"/>
                </a:cubicBezTo>
                <a:cubicBezTo>
                  <a:pt x="498" y="191"/>
                  <a:pt x="420" y="207"/>
                  <a:pt x="342" y="222"/>
                </a:cubicBezTo>
                <a:cubicBezTo>
                  <a:pt x="286" y="233"/>
                  <a:pt x="230" y="243"/>
                  <a:pt x="174" y="253"/>
                </a:cubicBezTo>
                <a:cubicBezTo>
                  <a:pt x="147" y="258"/>
                  <a:pt x="120" y="264"/>
                  <a:pt x="93" y="268"/>
                </a:cubicBezTo>
                <a:cubicBezTo>
                  <a:pt x="62" y="273"/>
                  <a:pt x="35" y="263"/>
                  <a:pt x="17" y="236"/>
                </a:cubicBezTo>
                <a:cubicBezTo>
                  <a:pt x="0" y="210"/>
                  <a:pt x="1" y="180"/>
                  <a:pt x="14" y="154"/>
                </a:cubicBezTo>
                <a:cubicBezTo>
                  <a:pt x="23" y="137"/>
                  <a:pt x="39" y="124"/>
                  <a:pt x="60" y="120"/>
                </a:cubicBezTo>
                <a:cubicBezTo>
                  <a:pt x="125" y="107"/>
                  <a:pt x="191" y="94"/>
                  <a:pt x="256" y="81"/>
                </a:cubicBezTo>
                <a:cubicBezTo>
                  <a:pt x="333" y="65"/>
                  <a:pt x="410" y="49"/>
                  <a:pt x="488" y="33"/>
                </a:cubicBezTo>
                <a:cubicBezTo>
                  <a:pt x="534" y="24"/>
                  <a:pt x="581" y="16"/>
                  <a:pt x="627" y="9"/>
                </a:cubicBezTo>
                <a:cubicBezTo>
                  <a:pt x="686" y="0"/>
                  <a:pt x="718" y="49"/>
                  <a:pt x="717" y="8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282F39"/>
              </a:solidFill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="" xmlns:a16="http://schemas.microsoft.com/office/drawing/2014/main" id="{8668D5E1-1D75-43EE-8D16-7A62E52EE541}"/>
              </a:ext>
            </a:extLst>
          </p:cNvPr>
          <p:cNvSpPr>
            <a:spLocks/>
          </p:cNvSpPr>
          <p:nvPr/>
        </p:nvSpPr>
        <p:spPr bwMode="auto">
          <a:xfrm>
            <a:off x="636985" y="2600325"/>
            <a:ext cx="464344" cy="211138"/>
          </a:xfrm>
          <a:custGeom>
            <a:avLst/>
            <a:gdLst>
              <a:gd name="T0" fmla="*/ 632 w 728"/>
              <a:gd name="T1" fmla="*/ 242 h 242"/>
              <a:gd name="T2" fmla="*/ 531 w 728"/>
              <a:gd name="T3" fmla="*/ 226 h 242"/>
              <a:gd name="T4" fmla="*/ 466 w 728"/>
              <a:gd name="T5" fmla="*/ 215 h 242"/>
              <a:gd name="T6" fmla="*/ 298 w 728"/>
              <a:gd name="T7" fmla="*/ 192 h 242"/>
              <a:gd name="T8" fmla="*/ 64 w 728"/>
              <a:gd name="T9" fmla="*/ 154 h 242"/>
              <a:gd name="T10" fmla="*/ 4 w 728"/>
              <a:gd name="T11" fmla="*/ 88 h 242"/>
              <a:gd name="T12" fmla="*/ 46 w 728"/>
              <a:gd name="T13" fmla="*/ 11 h 242"/>
              <a:gd name="T14" fmla="*/ 98 w 728"/>
              <a:gd name="T15" fmla="*/ 2 h 242"/>
              <a:gd name="T16" fmla="*/ 346 w 728"/>
              <a:gd name="T17" fmla="*/ 40 h 242"/>
              <a:gd name="T18" fmla="*/ 553 w 728"/>
              <a:gd name="T19" fmla="*/ 74 h 242"/>
              <a:gd name="T20" fmla="*/ 654 w 728"/>
              <a:gd name="T21" fmla="*/ 89 h 242"/>
              <a:gd name="T22" fmla="*/ 716 w 728"/>
              <a:gd name="T23" fmla="*/ 190 h 242"/>
              <a:gd name="T24" fmla="*/ 632 w 728"/>
              <a:gd name="T2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8" h="242">
                <a:moveTo>
                  <a:pt x="632" y="242"/>
                </a:moveTo>
                <a:cubicBezTo>
                  <a:pt x="605" y="238"/>
                  <a:pt x="568" y="232"/>
                  <a:pt x="531" y="226"/>
                </a:cubicBezTo>
                <a:cubicBezTo>
                  <a:pt x="509" y="223"/>
                  <a:pt x="487" y="218"/>
                  <a:pt x="466" y="215"/>
                </a:cubicBezTo>
                <a:cubicBezTo>
                  <a:pt x="410" y="207"/>
                  <a:pt x="354" y="200"/>
                  <a:pt x="298" y="192"/>
                </a:cubicBezTo>
                <a:cubicBezTo>
                  <a:pt x="220" y="180"/>
                  <a:pt x="142" y="167"/>
                  <a:pt x="64" y="154"/>
                </a:cubicBezTo>
                <a:cubicBezTo>
                  <a:pt x="37" y="149"/>
                  <a:pt x="9" y="118"/>
                  <a:pt x="4" y="88"/>
                </a:cubicBezTo>
                <a:cubicBezTo>
                  <a:pt x="0" y="59"/>
                  <a:pt x="18" y="22"/>
                  <a:pt x="46" y="11"/>
                </a:cubicBezTo>
                <a:cubicBezTo>
                  <a:pt x="62" y="4"/>
                  <a:pt x="81" y="0"/>
                  <a:pt x="98" y="2"/>
                </a:cubicBezTo>
                <a:cubicBezTo>
                  <a:pt x="181" y="14"/>
                  <a:pt x="263" y="27"/>
                  <a:pt x="346" y="40"/>
                </a:cubicBezTo>
                <a:cubicBezTo>
                  <a:pt x="415" y="51"/>
                  <a:pt x="484" y="63"/>
                  <a:pt x="553" y="74"/>
                </a:cubicBezTo>
                <a:cubicBezTo>
                  <a:pt x="586" y="80"/>
                  <a:pt x="620" y="85"/>
                  <a:pt x="654" y="89"/>
                </a:cubicBezTo>
                <a:cubicBezTo>
                  <a:pt x="707" y="97"/>
                  <a:pt x="728" y="145"/>
                  <a:pt x="716" y="190"/>
                </a:cubicBezTo>
                <a:cubicBezTo>
                  <a:pt x="707" y="222"/>
                  <a:pt x="679" y="242"/>
                  <a:pt x="632" y="24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282F3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928654-3928-4335-B593-3B9B8FC3CE5F}"/>
              </a:ext>
            </a:extLst>
          </p:cNvPr>
          <p:cNvSpPr/>
          <p:nvPr/>
        </p:nvSpPr>
        <p:spPr>
          <a:xfrm>
            <a:off x="4306491" y="1430338"/>
            <a:ext cx="4200525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92DCD32-4AD5-4C50-89F0-5EBA43429AC4}"/>
              </a:ext>
            </a:extLst>
          </p:cNvPr>
          <p:cNvSpPr/>
          <p:nvPr/>
        </p:nvSpPr>
        <p:spPr>
          <a:xfrm>
            <a:off x="4306491" y="2473325"/>
            <a:ext cx="4200525" cy="95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C69D860-0DAB-470F-9A73-68D403B4D66B}"/>
              </a:ext>
            </a:extLst>
          </p:cNvPr>
          <p:cNvSpPr/>
          <p:nvPr/>
        </p:nvSpPr>
        <p:spPr>
          <a:xfrm>
            <a:off x="4306491" y="3516313"/>
            <a:ext cx="4200525" cy="95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B1F1A49-6444-4B83-B486-EBC691FB8441}"/>
              </a:ext>
            </a:extLst>
          </p:cNvPr>
          <p:cNvSpPr/>
          <p:nvPr/>
        </p:nvSpPr>
        <p:spPr>
          <a:xfrm>
            <a:off x="4306491" y="4567238"/>
            <a:ext cx="4200525" cy="95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78" y="56368"/>
            <a:ext cx="7886700" cy="59677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0" name="Espace réservé du texte 36"/>
          <p:cNvSpPr>
            <a:spLocks noGrp="1"/>
          </p:cNvSpPr>
          <p:nvPr>
            <p:ph type="body" sz="quarter" idx="13"/>
          </p:nvPr>
        </p:nvSpPr>
        <p:spPr>
          <a:xfrm>
            <a:off x="4386461" y="1546531"/>
            <a:ext cx="685800" cy="9144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1" name="Espace réservé du texte 34"/>
          <p:cNvSpPr>
            <a:spLocks noGrp="1"/>
          </p:cNvSpPr>
          <p:nvPr>
            <p:ph type="body" sz="quarter" idx="12"/>
          </p:nvPr>
        </p:nvSpPr>
        <p:spPr>
          <a:xfrm>
            <a:off x="5151724" y="1546532"/>
            <a:ext cx="3250406" cy="6826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2" name="Espace réservé du texte 36"/>
          <p:cNvSpPr>
            <a:spLocks noGrp="1"/>
          </p:cNvSpPr>
          <p:nvPr>
            <p:ph type="body" sz="quarter" idx="14"/>
          </p:nvPr>
        </p:nvSpPr>
        <p:spPr>
          <a:xfrm>
            <a:off x="4386461" y="2615369"/>
            <a:ext cx="685800" cy="9144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3" name="Espace réservé du texte 34"/>
          <p:cNvSpPr>
            <a:spLocks noGrp="1"/>
          </p:cNvSpPr>
          <p:nvPr>
            <p:ph type="body" sz="quarter" idx="15"/>
          </p:nvPr>
        </p:nvSpPr>
        <p:spPr>
          <a:xfrm>
            <a:off x="5151724" y="2615370"/>
            <a:ext cx="3250406" cy="6826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4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4386461" y="3647335"/>
            <a:ext cx="685800" cy="9144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5" name="Espace réservé du texte 34"/>
          <p:cNvSpPr>
            <a:spLocks noGrp="1"/>
          </p:cNvSpPr>
          <p:nvPr>
            <p:ph type="body" sz="quarter" idx="17"/>
          </p:nvPr>
        </p:nvSpPr>
        <p:spPr>
          <a:xfrm>
            <a:off x="5151724" y="3647336"/>
            <a:ext cx="3250406" cy="6826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6" name="Espace réservé du texte 36"/>
          <p:cNvSpPr>
            <a:spLocks noGrp="1"/>
          </p:cNvSpPr>
          <p:nvPr>
            <p:ph type="body" sz="quarter" idx="18"/>
          </p:nvPr>
        </p:nvSpPr>
        <p:spPr>
          <a:xfrm>
            <a:off x="4386461" y="4748304"/>
            <a:ext cx="685800" cy="9144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7" name="Espace réservé du texte 34"/>
          <p:cNvSpPr>
            <a:spLocks noGrp="1"/>
          </p:cNvSpPr>
          <p:nvPr>
            <p:ph type="body" sz="quarter" idx="19"/>
          </p:nvPr>
        </p:nvSpPr>
        <p:spPr>
          <a:xfrm>
            <a:off x="5151724" y="4748305"/>
            <a:ext cx="3250406" cy="6826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2" name="Espace réservé de la date 3">
            <a:extLst>
              <a:ext uri="{FF2B5EF4-FFF2-40B4-BE49-F238E27FC236}">
                <a16:creationId xmlns="" xmlns:a16="http://schemas.microsoft.com/office/drawing/2014/main" id="{DFD25F92-4A1B-4FC8-86BC-D3E88BD3215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47FF-191E-4893-8D9B-B341E745DA11}" type="datetimeFigureOut">
              <a:rPr lang="fr-FR"/>
              <a:pPr>
                <a:defRPr/>
              </a:pPr>
              <a:t>05/01/2022</a:t>
            </a:fld>
            <a:endParaRPr lang="fr-FR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="" xmlns:a16="http://schemas.microsoft.com/office/drawing/2014/main" id="{43B18CD8-F364-4604-8064-3A905D9324A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26791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72">
            <a:extLst>
              <a:ext uri="{FF2B5EF4-FFF2-40B4-BE49-F238E27FC236}">
                <a16:creationId xmlns="" xmlns:a16="http://schemas.microsoft.com/office/drawing/2014/main" id="{9A26347F-4023-4CB8-85FE-8E7D9DA05DE6}"/>
              </a:ext>
            </a:extLst>
          </p:cNvPr>
          <p:cNvGrpSpPr>
            <a:grpSpLocks/>
          </p:cNvGrpSpPr>
          <p:nvPr/>
        </p:nvGrpSpPr>
        <p:grpSpPr bwMode="auto">
          <a:xfrm>
            <a:off x="4457701" y="1079501"/>
            <a:ext cx="4221956" cy="5603875"/>
            <a:chOff x="4043957" y="2251798"/>
            <a:chExt cx="3869115" cy="3851946"/>
          </a:xfrm>
        </p:grpSpPr>
        <p:cxnSp>
          <p:nvCxnSpPr>
            <p:cNvPr id="8" name="Straight Connector 216">
              <a:extLst>
                <a:ext uri="{FF2B5EF4-FFF2-40B4-BE49-F238E27FC236}">
                  <a16:creationId xmlns="" xmlns:a16="http://schemas.microsoft.com/office/drawing/2014/main" id="{5685391C-D4D9-4D28-9B48-27739570D910}"/>
                </a:ext>
              </a:extLst>
            </p:cNvPr>
            <p:cNvCxnSpPr/>
            <p:nvPr userDrawn="1"/>
          </p:nvCxnSpPr>
          <p:spPr>
            <a:xfrm>
              <a:off x="7174383" y="2956715"/>
              <a:ext cx="333883" cy="184414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2">
              <a:extLst>
                <a:ext uri="{FF2B5EF4-FFF2-40B4-BE49-F238E27FC236}">
                  <a16:creationId xmlns="" xmlns:a16="http://schemas.microsoft.com/office/drawing/2014/main" id="{BECE2442-1244-408F-9169-D6BA46655134}"/>
                </a:ext>
              </a:extLst>
            </p:cNvPr>
            <p:cNvCxnSpPr>
              <a:stCxn id="54" idx="7"/>
            </p:cNvCxnSpPr>
            <p:nvPr userDrawn="1"/>
          </p:nvCxnSpPr>
          <p:spPr>
            <a:xfrm flipV="1">
              <a:off x="7254035" y="2619534"/>
              <a:ext cx="166942" cy="157133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01">
              <a:extLst>
                <a:ext uri="{FF2B5EF4-FFF2-40B4-BE49-F238E27FC236}">
                  <a16:creationId xmlns="" xmlns:a16="http://schemas.microsoft.com/office/drawing/2014/main" id="{EB89E17E-E3A7-42E7-A204-70E4C38CC5D8}"/>
                </a:ext>
              </a:extLst>
            </p:cNvPr>
            <p:cNvCxnSpPr/>
            <p:nvPr userDrawn="1"/>
          </p:nvCxnSpPr>
          <p:spPr>
            <a:xfrm flipH="1" flipV="1">
              <a:off x="5088160" y="3159679"/>
              <a:ext cx="156030" cy="189869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">
              <a:extLst>
                <a:ext uri="{FF2B5EF4-FFF2-40B4-BE49-F238E27FC236}">
                  <a16:creationId xmlns="" xmlns:a16="http://schemas.microsoft.com/office/drawing/2014/main" id="{788F6303-E297-42E6-8EF5-5C821C0E8995}"/>
                </a:ext>
              </a:extLst>
            </p:cNvPr>
            <p:cNvCxnSpPr/>
            <p:nvPr userDrawn="1"/>
          </p:nvCxnSpPr>
          <p:spPr>
            <a:xfrm flipV="1">
              <a:off x="5646814" y="4460393"/>
              <a:ext cx="0" cy="137709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3">
              <a:extLst>
                <a:ext uri="{FF2B5EF4-FFF2-40B4-BE49-F238E27FC236}">
                  <a16:creationId xmlns="" xmlns:a16="http://schemas.microsoft.com/office/drawing/2014/main" id="{5945D39B-BB37-4B8E-8DEE-680263A70036}"/>
                </a:ext>
              </a:extLst>
            </p:cNvPr>
            <p:cNvCxnSpPr>
              <a:endCxn id="55" idx="5"/>
            </p:cNvCxnSpPr>
            <p:nvPr userDrawn="1"/>
          </p:nvCxnSpPr>
          <p:spPr>
            <a:xfrm flipH="1" flipV="1">
              <a:off x="5173268" y="4257429"/>
              <a:ext cx="482275" cy="219332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6">
              <a:extLst>
                <a:ext uri="{FF2B5EF4-FFF2-40B4-BE49-F238E27FC236}">
                  <a16:creationId xmlns="" xmlns:a16="http://schemas.microsoft.com/office/drawing/2014/main" id="{8F9AF896-8316-4EF3-8AE7-E15729C40D67}"/>
                </a:ext>
              </a:extLst>
            </p:cNvPr>
            <p:cNvCxnSpPr/>
            <p:nvPr userDrawn="1"/>
          </p:nvCxnSpPr>
          <p:spPr>
            <a:xfrm flipV="1">
              <a:off x="5812664" y="4188683"/>
              <a:ext cx="0" cy="186050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7">
              <a:extLst>
                <a:ext uri="{FF2B5EF4-FFF2-40B4-BE49-F238E27FC236}">
                  <a16:creationId xmlns="" xmlns:a16="http://schemas.microsoft.com/office/drawing/2014/main" id="{7BB7E42E-972E-4B99-BA26-79DFB88D0CA0}"/>
                </a:ext>
              </a:extLst>
            </p:cNvPr>
            <p:cNvCxnSpPr>
              <a:stCxn id="58" idx="7"/>
              <a:endCxn id="54" idx="2"/>
            </p:cNvCxnSpPr>
            <p:nvPr userDrawn="1"/>
          </p:nvCxnSpPr>
          <p:spPr>
            <a:xfrm flipV="1">
              <a:off x="6501161" y="2946895"/>
              <a:ext cx="343703" cy="238973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>
              <a:extLst>
                <a:ext uri="{FF2B5EF4-FFF2-40B4-BE49-F238E27FC236}">
                  <a16:creationId xmlns="" xmlns:a16="http://schemas.microsoft.com/office/drawing/2014/main" id="{72ED04BD-D8DA-4414-99BF-87595A9E7FFE}"/>
                </a:ext>
              </a:extLst>
            </p:cNvPr>
            <p:cNvCxnSpPr/>
            <p:nvPr userDrawn="1"/>
          </p:nvCxnSpPr>
          <p:spPr>
            <a:xfrm flipV="1">
              <a:off x="6036344" y="4188683"/>
              <a:ext cx="0" cy="1648807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="" xmlns:a16="http://schemas.microsoft.com/office/drawing/2014/main" id="{188CA604-43F7-42E7-BD07-9F52C723E6B5}"/>
                </a:ext>
              </a:extLst>
            </p:cNvPr>
            <p:cNvCxnSpPr>
              <a:endCxn id="58" idx="4"/>
            </p:cNvCxnSpPr>
            <p:nvPr userDrawn="1"/>
          </p:nvCxnSpPr>
          <p:spPr>
            <a:xfrm flipV="1">
              <a:off x="6033071" y="3669271"/>
              <a:ext cx="268416" cy="53578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="" xmlns:a16="http://schemas.microsoft.com/office/drawing/2014/main" id="{5E97C450-65BE-4768-810B-2B5160F9C946}"/>
                </a:ext>
              </a:extLst>
            </p:cNvPr>
            <p:cNvCxnSpPr/>
            <p:nvPr userDrawn="1"/>
          </p:nvCxnSpPr>
          <p:spPr>
            <a:xfrm flipV="1">
              <a:off x="6260024" y="4188683"/>
              <a:ext cx="0" cy="122542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2">
              <a:extLst>
                <a:ext uri="{FF2B5EF4-FFF2-40B4-BE49-F238E27FC236}">
                  <a16:creationId xmlns="" xmlns:a16="http://schemas.microsoft.com/office/drawing/2014/main" id="{0FD4531B-D686-4003-A1E4-D4B46910C559}"/>
                </a:ext>
              </a:extLst>
            </p:cNvPr>
            <p:cNvCxnSpPr>
              <a:endCxn id="52" idx="3"/>
            </p:cNvCxnSpPr>
            <p:nvPr userDrawn="1"/>
          </p:nvCxnSpPr>
          <p:spPr>
            <a:xfrm flipV="1">
              <a:off x="6256750" y="3927886"/>
              <a:ext cx="506280" cy="273892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="" xmlns:a16="http://schemas.microsoft.com/office/drawing/2014/main" id="{4A634329-664D-4E66-9C26-47CE2387E634}"/>
                </a:ext>
              </a:extLst>
            </p:cNvPr>
            <p:cNvSpPr/>
            <p:nvPr userDrawn="1"/>
          </p:nvSpPr>
          <p:spPr>
            <a:xfrm>
              <a:off x="5574800" y="5780748"/>
              <a:ext cx="142937" cy="1429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0" name="Oval 61">
              <a:extLst>
                <a:ext uri="{FF2B5EF4-FFF2-40B4-BE49-F238E27FC236}">
                  <a16:creationId xmlns="" xmlns:a16="http://schemas.microsoft.com/office/drawing/2014/main" id="{84DD984E-D0C7-4E9F-A6DC-166F88382B8F}"/>
                </a:ext>
              </a:extLst>
            </p:cNvPr>
            <p:cNvSpPr/>
            <p:nvPr userDrawn="1"/>
          </p:nvSpPr>
          <p:spPr>
            <a:xfrm>
              <a:off x="5741741" y="5961888"/>
              <a:ext cx="141846" cy="1418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1" name="Oval 64">
              <a:extLst>
                <a:ext uri="{FF2B5EF4-FFF2-40B4-BE49-F238E27FC236}">
                  <a16:creationId xmlns="" xmlns:a16="http://schemas.microsoft.com/office/drawing/2014/main" id="{5C183DA4-11D4-46D6-B0F1-17551832BF28}"/>
                </a:ext>
              </a:extLst>
            </p:cNvPr>
            <p:cNvSpPr/>
            <p:nvPr userDrawn="1"/>
          </p:nvSpPr>
          <p:spPr>
            <a:xfrm>
              <a:off x="5966512" y="5777475"/>
              <a:ext cx="142937" cy="1429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2" name="Oval 67">
              <a:extLst>
                <a:ext uri="{FF2B5EF4-FFF2-40B4-BE49-F238E27FC236}">
                  <a16:creationId xmlns="" xmlns:a16="http://schemas.microsoft.com/office/drawing/2014/main" id="{E87BD137-EF20-4830-9B94-36BC30326503}"/>
                </a:ext>
              </a:extLst>
            </p:cNvPr>
            <p:cNvSpPr/>
            <p:nvPr userDrawn="1"/>
          </p:nvSpPr>
          <p:spPr>
            <a:xfrm>
              <a:off x="6195648" y="5357361"/>
              <a:ext cx="142937" cy="1429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3" name="Oval 5">
              <a:extLst>
                <a:ext uri="{FF2B5EF4-FFF2-40B4-BE49-F238E27FC236}">
                  <a16:creationId xmlns="" xmlns:a16="http://schemas.microsoft.com/office/drawing/2014/main" id="{F3037AE8-375A-4E81-A971-D60E674EB6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9374" y="3315721"/>
              <a:ext cx="710319" cy="7169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652D9542-BACB-4C2E-A271-0A9DE62A1E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890" y="3564515"/>
              <a:ext cx="147302" cy="217149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5" name="Oval 46">
              <a:extLst>
                <a:ext uri="{FF2B5EF4-FFF2-40B4-BE49-F238E27FC236}">
                  <a16:creationId xmlns="" xmlns:a16="http://schemas.microsoft.com/office/drawing/2014/main" id="{2A1D628E-73CA-4F9B-A0A8-9BDB28604A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4865" y="2705738"/>
              <a:ext cx="479002" cy="4823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6" name="Oval 78">
              <a:extLst>
                <a:ext uri="{FF2B5EF4-FFF2-40B4-BE49-F238E27FC236}">
                  <a16:creationId xmlns="" xmlns:a16="http://schemas.microsoft.com/office/drawing/2014/main" id="{3B1E2B03-20B1-4BED-A989-D9617165FE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1735" y="3853684"/>
              <a:ext cx="470273" cy="473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cxnSp>
          <p:nvCxnSpPr>
            <p:cNvPr id="27" name="Straight Connector 151">
              <a:extLst>
                <a:ext uri="{FF2B5EF4-FFF2-40B4-BE49-F238E27FC236}">
                  <a16:creationId xmlns="" xmlns:a16="http://schemas.microsoft.com/office/drawing/2014/main" id="{850C69EC-9AEC-4250-AD46-59736574EEBC}"/>
                </a:ext>
              </a:extLst>
            </p:cNvPr>
            <p:cNvCxnSpPr>
              <a:stCxn id="58" idx="1"/>
            </p:cNvCxnSpPr>
            <p:nvPr userDrawn="1"/>
          </p:nvCxnSpPr>
          <p:spPr>
            <a:xfrm flipH="1" flipV="1">
              <a:off x="5909774" y="2786487"/>
              <a:ext cx="192037" cy="39938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2">
              <a:extLst>
                <a:ext uri="{FF2B5EF4-FFF2-40B4-BE49-F238E27FC236}">
                  <a16:creationId xmlns="" xmlns:a16="http://schemas.microsoft.com/office/drawing/2014/main" id="{5858D5A8-FD94-49CC-9164-34F994B7890F}"/>
                </a:ext>
              </a:extLst>
            </p:cNvPr>
            <p:cNvCxnSpPr>
              <a:stCxn id="58" idx="0"/>
            </p:cNvCxnSpPr>
            <p:nvPr userDrawn="1"/>
          </p:nvCxnSpPr>
          <p:spPr>
            <a:xfrm flipV="1">
              <a:off x="6301487" y="2734110"/>
              <a:ext cx="175670" cy="368827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9">
              <a:extLst>
                <a:ext uri="{FF2B5EF4-FFF2-40B4-BE49-F238E27FC236}">
                  <a16:creationId xmlns="" xmlns:a16="http://schemas.microsoft.com/office/drawing/2014/main" id="{CB97A713-AF32-4863-A9A4-43D6C6C401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19977" y="3102936"/>
              <a:ext cx="563018" cy="5663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rgbClr val="282F39"/>
                </a:solidFill>
              </a:endParaRPr>
            </a:p>
          </p:txBody>
        </p:sp>
        <p:cxnSp>
          <p:nvCxnSpPr>
            <p:cNvPr id="30" name="Straight Connector 153">
              <a:extLst>
                <a:ext uri="{FF2B5EF4-FFF2-40B4-BE49-F238E27FC236}">
                  <a16:creationId xmlns="" xmlns:a16="http://schemas.microsoft.com/office/drawing/2014/main" id="{115C90DA-571D-4C96-843A-A9B88575EBF8}"/>
                </a:ext>
              </a:extLst>
            </p:cNvPr>
            <p:cNvCxnSpPr/>
            <p:nvPr userDrawn="1"/>
          </p:nvCxnSpPr>
          <p:spPr>
            <a:xfrm>
              <a:off x="5656634" y="3766388"/>
              <a:ext cx="159304" cy="425569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1">
              <a:extLst>
                <a:ext uri="{FF2B5EF4-FFF2-40B4-BE49-F238E27FC236}">
                  <a16:creationId xmlns="" xmlns:a16="http://schemas.microsoft.com/office/drawing/2014/main" id="{1FCE9564-FDCD-4B6B-B588-A748D6C4CA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5165" y="2713377"/>
              <a:ext cx="519374" cy="522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dirty="0">
                <a:solidFill>
                  <a:srgbClr val="282F39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="" xmlns:a16="http://schemas.microsoft.com/office/drawing/2014/main" id="{4F668A5C-AEBC-46ED-9BAE-950D2B2EA6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32363" y="3228425"/>
              <a:ext cx="306605" cy="317540"/>
            </a:xfrm>
            <a:custGeom>
              <a:avLst/>
              <a:gdLst>
                <a:gd name="T0" fmla="*/ 1404 w 1513"/>
                <a:gd name="T1" fmla="*/ 0 h 1566"/>
                <a:gd name="T2" fmla="*/ 270 w 1513"/>
                <a:gd name="T3" fmla="*/ 0 h 1566"/>
                <a:gd name="T4" fmla="*/ 162 w 1513"/>
                <a:gd name="T5" fmla="*/ 109 h 1566"/>
                <a:gd name="T6" fmla="*/ 162 w 1513"/>
                <a:gd name="T7" fmla="*/ 305 h 1566"/>
                <a:gd name="T8" fmla="*/ 78 w 1513"/>
                <a:gd name="T9" fmla="*/ 305 h 1566"/>
                <a:gd name="T10" fmla="*/ 0 w 1513"/>
                <a:gd name="T11" fmla="*/ 383 h 1566"/>
                <a:gd name="T12" fmla="*/ 0 w 1513"/>
                <a:gd name="T13" fmla="*/ 421 h 1566"/>
                <a:gd name="T14" fmla="*/ 78 w 1513"/>
                <a:gd name="T15" fmla="*/ 499 h 1566"/>
                <a:gd name="T16" fmla="*/ 162 w 1513"/>
                <a:gd name="T17" fmla="*/ 499 h 1566"/>
                <a:gd name="T18" fmla="*/ 162 w 1513"/>
                <a:gd name="T19" fmla="*/ 686 h 1566"/>
                <a:gd name="T20" fmla="*/ 78 w 1513"/>
                <a:gd name="T21" fmla="*/ 686 h 1566"/>
                <a:gd name="T22" fmla="*/ 0 w 1513"/>
                <a:gd name="T23" fmla="*/ 764 h 1566"/>
                <a:gd name="T24" fmla="*/ 0 w 1513"/>
                <a:gd name="T25" fmla="*/ 802 h 1566"/>
                <a:gd name="T26" fmla="*/ 78 w 1513"/>
                <a:gd name="T27" fmla="*/ 880 h 1566"/>
                <a:gd name="T28" fmla="*/ 162 w 1513"/>
                <a:gd name="T29" fmla="*/ 880 h 1566"/>
                <a:gd name="T30" fmla="*/ 162 w 1513"/>
                <a:gd name="T31" fmla="*/ 1067 h 1566"/>
                <a:gd name="T32" fmla="*/ 78 w 1513"/>
                <a:gd name="T33" fmla="*/ 1067 h 1566"/>
                <a:gd name="T34" fmla="*/ 0 w 1513"/>
                <a:gd name="T35" fmla="*/ 1145 h 1566"/>
                <a:gd name="T36" fmla="*/ 0 w 1513"/>
                <a:gd name="T37" fmla="*/ 1183 h 1566"/>
                <a:gd name="T38" fmla="*/ 78 w 1513"/>
                <a:gd name="T39" fmla="*/ 1261 h 1566"/>
                <a:gd name="T40" fmla="*/ 162 w 1513"/>
                <a:gd name="T41" fmla="*/ 1261 h 1566"/>
                <a:gd name="T42" fmla="*/ 162 w 1513"/>
                <a:gd name="T43" fmla="*/ 1458 h 1566"/>
                <a:gd name="T44" fmla="*/ 270 w 1513"/>
                <a:gd name="T45" fmla="*/ 1566 h 1566"/>
                <a:gd name="T46" fmla="*/ 1404 w 1513"/>
                <a:gd name="T47" fmla="*/ 1566 h 1566"/>
                <a:gd name="T48" fmla="*/ 1513 w 1513"/>
                <a:gd name="T49" fmla="*/ 1458 h 1566"/>
                <a:gd name="T50" fmla="*/ 1513 w 1513"/>
                <a:gd name="T51" fmla="*/ 109 h 1566"/>
                <a:gd name="T52" fmla="*/ 1404 w 1513"/>
                <a:gd name="T53" fmla="*/ 0 h 1566"/>
                <a:gd name="T54" fmla="*/ 1259 w 1513"/>
                <a:gd name="T55" fmla="*/ 1177 h 1566"/>
                <a:gd name="T56" fmla="*/ 1211 w 1513"/>
                <a:gd name="T57" fmla="*/ 1224 h 1566"/>
                <a:gd name="T58" fmla="*/ 468 w 1513"/>
                <a:gd name="T59" fmla="*/ 1224 h 1566"/>
                <a:gd name="T60" fmla="*/ 421 w 1513"/>
                <a:gd name="T61" fmla="*/ 1177 h 1566"/>
                <a:gd name="T62" fmla="*/ 421 w 1513"/>
                <a:gd name="T63" fmla="*/ 1155 h 1566"/>
                <a:gd name="T64" fmla="*/ 494 w 1513"/>
                <a:gd name="T65" fmla="*/ 1008 h 1566"/>
                <a:gd name="T66" fmla="*/ 696 w 1513"/>
                <a:gd name="T67" fmla="*/ 884 h 1566"/>
                <a:gd name="T68" fmla="*/ 700 w 1513"/>
                <a:gd name="T69" fmla="*/ 878 h 1566"/>
                <a:gd name="T70" fmla="*/ 700 w 1513"/>
                <a:gd name="T71" fmla="*/ 796 h 1566"/>
                <a:gd name="T72" fmla="*/ 677 w 1513"/>
                <a:gd name="T73" fmla="*/ 731 h 1566"/>
                <a:gd name="T74" fmla="*/ 643 w 1513"/>
                <a:gd name="T75" fmla="*/ 672 h 1566"/>
                <a:gd name="T76" fmla="*/ 660 w 1513"/>
                <a:gd name="T77" fmla="*/ 602 h 1566"/>
                <a:gd name="T78" fmla="*/ 653 w 1513"/>
                <a:gd name="T79" fmla="*/ 576 h 1566"/>
                <a:gd name="T80" fmla="*/ 653 w 1513"/>
                <a:gd name="T81" fmla="*/ 494 h 1566"/>
                <a:gd name="T82" fmla="*/ 701 w 1513"/>
                <a:gd name="T83" fmla="*/ 410 h 1566"/>
                <a:gd name="T84" fmla="*/ 745 w 1513"/>
                <a:gd name="T85" fmla="*/ 373 h 1566"/>
                <a:gd name="T86" fmla="*/ 788 w 1513"/>
                <a:gd name="T87" fmla="*/ 351 h 1566"/>
                <a:gd name="T88" fmla="*/ 828 w 1513"/>
                <a:gd name="T89" fmla="*/ 344 h 1566"/>
                <a:gd name="T90" fmla="*/ 926 w 1513"/>
                <a:gd name="T91" fmla="*/ 364 h 1566"/>
                <a:gd name="T92" fmla="*/ 974 w 1513"/>
                <a:gd name="T93" fmla="*/ 409 h 1566"/>
                <a:gd name="T94" fmla="*/ 1027 w 1513"/>
                <a:gd name="T95" fmla="*/ 576 h 1566"/>
                <a:gd name="T96" fmla="*/ 1020 w 1513"/>
                <a:gd name="T97" fmla="*/ 602 h 1566"/>
                <a:gd name="T98" fmla="*/ 1037 w 1513"/>
                <a:gd name="T99" fmla="*/ 672 h 1566"/>
                <a:gd name="T100" fmla="*/ 1004 w 1513"/>
                <a:gd name="T101" fmla="*/ 731 h 1566"/>
                <a:gd name="T102" fmla="*/ 980 w 1513"/>
                <a:gd name="T103" fmla="*/ 796 h 1566"/>
                <a:gd name="T104" fmla="*/ 980 w 1513"/>
                <a:gd name="T105" fmla="*/ 878 h 1566"/>
                <a:gd name="T106" fmla="*/ 984 w 1513"/>
                <a:gd name="T107" fmla="*/ 884 h 1566"/>
                <a:gd name="T108" fmla="*/ 1186 w 1513"/>
                <a:gd name="T109" fmla="*/ 1008 h 1566"/>
                <a:gd name="T110" fmla="*/ 1260 w 1513"/>
                <a:gd name="T111" fmla="*/ 1155 h 1566"/>
                <a:gd name="T112" fmla="*/ 1260 w 1513"/>
                <a:gd name="T113" fmla="*/ 1177 h 1566"/>
                <a:gd name="T114" fmla="*/ 1259 w 1513"/>
                <a:gd name="T115" fmla="*/ 1177 h 1566"/>
                <a:gd name="T116" fmla="*/ 1259 w 1513"/>
                <a:gd name="T117" fmla="*/ 1177 h 1566"/>
                <a:gd name="T118" fmla="*/ 1259 w 1513"/>
                <a:gd name="T119" fmla="*/ 117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3" h="1566">
                  <a:moveTo>
                    <a:pt x="1404" y="0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210" y="0"/>
                    <a:pt x="162" y="49"/>
                    <a:pt x="162" y="109"/>
                  </a:cubicBezTo>
                  <a:cubicBezTo>
                    <a:pt x="162" y="305"/>
                    <a:pt x="162" y="305"/>
                    <a:pt x="162" y="305"/>
                  </a:cubicBezTo>
                  <a:cubicBezTo>
                    <a:pt x="78" y="305"/>
                    <a:pt x="78" y="305"/>
                    <a:pt x="78" y="305"/>
                  </a:cubicBezTo>
                  <a:cubicBezTo>
                    <a:pt x="35" y="305"/>
                    <a:pt x="0" y="340"/>
                    <a:pt x="0" y="383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0" y="464"/>
                    <a:pt x="35" y="499"/>
                    <a:pt x="78" y="499"/>
                  </a:cubicBezTo>
                  <a:cubicBezTo>
                    <a:pt x="162" y="499"/>
                    <a:pt x="162" y="499"/>
                    <a:pt x="162" y="499"/>
                  </a:cubicBezTo>
                  <a:cubicBezTo>
                    <a:pt x="162" y="686"/>
                    <a:pt x="162" y="686"/>
                    <a:pt x="162" y="686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35" y="686"/>
                    <a:pt x="0" y="721"/>
                    <a:pt x="0" y="764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45"/>
                    <a:pt x="35" y="880"/>
                    <a:pt x="78" y="880"/>
                  </a:cubicBezTo>
                  <a:cubicBezTo>
                    <a:pt x="162" y="880"/>
                    <a:pt x="162" y="880"/>
                    <a:pt x="162" y="880"/>
                  </a:cubicBezTo>
                  <a:cubicBezTo>
                    <a:pt x="162" y="1067"/>
                    <a:pt x="162" y="1067"/>
                    <a:pt x="162" y="1067"/>
                  </a:cubicBezTo>
                  <a:cubicBezTo>
                    <a:pt x="78" y="1067"/>
                    <a:pt x="78" y="1067"/>
                    <a:pt x="78" y="1067"/>
                  </a:cubicBezTo>
                  <a:cubicBezTo>
                    <a:pt x="35" y="1067"/>
                    <a:pt x="0" y="1102"/>
                    <a:pt x="0" y="1145"/>
                  </a:cubicBezTo>
                  <a:cubicBezTo>
                    <a:pt x="0" y="1183"/>
                    <a:pt x="0" y="1183"/>
                    <a:pt x="0" y="1183"/>
                  </a:cubicBezTo>
                  <a:cubicBezTo>
                    <a:pt x="0" y="1227"/>
                    <a:pt x="35" y="1261"/>
                    <a:pt x="78" y="1261"/>
                  </a:cubicBezTo>
                  <a:cubicBezTo>
                    <a:pt x="162" y="1261"/>
                    <a:pt x="162" y="1261"/>
                    <a:pt x="162" y="1261"/>
                  </a:cubicBezTo>
                  <a:cubicBezTo>
                    <a:pt x="162" y="1458"/>
                    <a:pt x="162" y="1458"/>
                    <a:pt x="162" y="1458"/>
                  </a:cubicBezTo>
                  <a:cubicBezTo>
                    <a:pt x="162" y="1518"/>
                    <a:pt x="210" y="1566"/>
                    <a:pt x="270" y="1566"/>
                  </a:cubicBezTo>
                  <a:cubicBezTo>
                    <a:pt x="1404" y="1566"/>
                    <a:pt x="1404" y="1566"/>
                    <a:pt x="1404" y="1566"/>
                  </a:cubicBezTo>
                  <a:cubicBezTo>
                    <a:pt x="1464" y="1566"/>
                    <a:pt x="1513" y="1518"/>
                    <a:pt x="1513" y="1458"/>
                  </a:cubicBezTo>
                  <a:cubicBezTo>
                    <a:pt x="1513" y="109"/>
                    <a:pt x="1513" y="109"/>
                    <a:pt x="1513" y="109"/>
                  </a:cubicBezTo>
                  <a:cubicBezTo>
                    <a:pt x="1513" y="49"/>
                    <a:pt x="1464" y="0"/>
                    <a:pt x="1404" y="0"/>
                  </a:cubicBezTo>
                  <a:close/>
                  <a:moveTo>
                    <a:pt x="1259" y="1177"/>
                  </a:moveTo>
                  <a:cubicBezTo>
                    <a:pt x="1259" y="1203"/>
                    <a:pt x="1237" y="1224"/>
                    <a:pt x="1211" y="1224"/>
                  </a:cubicBezTo>
                  <a:cubicBezTo>
                    <a:pt x="468" y="1224"/>
                    <a:pt x="468" y="1224"/>
                    <a:pt x="468" y="1224"/>
                  </a:cubicBezTo>
                  <a:cubicBezTo>
                    <a:pt x="442" y="1224"/>
                    <a:pt x="421" y="1203"/>
                    <a:pt x="421" y="1177"/>
                  </a:cubicBezTo>
                  <a:cubicBezTo>
                    <a:pt x="421" y="1155"/>
                    <a:pt x="421" y="1155"/>
                    <a:pt x="421" y="1155"/>
                  </a:cubicBezTo>
                  <a:cubicBezTo>
                    <a:pt x="421" y="1097"/>
                    <a:pt x="448" y="1043"/>
                    <a:pt x="494" y="1008"/>
                  </a:cubicBezTo>
                  <a:cubicBezTo>
                    <a:pt x="587" y="939"/>
                    <a:pt x="676" y="894"/>
                    <a:pt x="696" y="884"/>
                  </a:cubicBezTo>
                  <a:cubicBezTo>
                    <a:pt x="699" y="883"/>
                    <a:pt x="700" y="881"/>
                    <a:pt x="700" y="878"/>
                  </a:cubicBezTo>
                  <a:cubicBezTo>
                    <a:pt x="700" y="796"/>
                    <a:pt x="700" y="796"/>
                    <a:pt x="700" y="796"/>
                  </a:cubicBezTo>
                  <a:cubicBezTo>
                    <a:pt x="688" y="775"/>
                    <a:pt x="680" y="752"/>
                    <a:pt x="677" y="731"/>
                  </a:cubicBezTo>
                  <a:cubicBezTo>
                    <a:pt x="668" y="731"/>
                    <a:pt x="656" y="718"/>
                    <a:pt x="643" y="672"/>
                  </a:cubicBezTo>
                  <a:cubicBezTo>
                    <a:pt x="625" y="610"/>
                    <a:pt x="644" y="600"/>
                    <a:pt x="660" y="602"/>
                  </a:cubicBezTo>
                  <a:cubicBezTo>
                    <a:pt x="657" y="593"/>
                    <a:pt x="654" y="585"/>
                    <a:pt x="653" y="576"/>
                  </a:cubicBezTo>
                  <a:cubicBezTo>
                    <a:pt x="647" y="547"/>
                    <a:pt x="646" y="520"/>
                    <a:pt x="653" y="494"/>
                  </a:cubicBezTo>
                  <a:cubicBezTo>
                    <a:pt x="661" y="459"/>
                    <a:pt x="680" y="431"/>
                    <a:pt x="701" y="410"/>
                  </a:cubicBezTo>
                  <a:cubicBezTo>
                    <a:pt x="714" y="396"/>
                    <a:pt x="729" y="383"/>
                    <a:pt x="745" y="373"/>
                  </a:cubicBezTo>
                  <a:cubicBezTo>
                    <a:pt x="758" y="364"/>
                    <a:pt x="773" y="356"/>
                    <a:pt x="788" y="351"/>
                  </a:cubicBezTo>
                  <a:cubicBezTo>
                    <a:pt x="801" y="347"/>
                    <a:pt x="814" y="344"/>
                    <a:pt x="828" y="344"/>
                  </a:cubicBezTo>
                  <a:cubicBezTo>
                    <a:pt x="871" y="340"/>
                    <a:pt x="903" y="351"/>
                    <a:pt x="926" y="364"/>
                  </a:cubicBezTo>
                  <a:cubicBezTo>
                    <a:pt x="961" y="384"/>
                    <a:pt x="974" y="409"/>
                    <a:pt x="974" y="409"/>
                  </a:cubicBezTo>
                  <a:cubicBezTo>
                    <a:pt x="974" y="409"/>
                    <a:pt x="1054" y="415"/>
                    <a:pt x="1027" y="576"/>
                  </a:cubicBezTo>
                  <a:cubicBezTo>
                    <a:pt x="1026" y="585"/>
                    <a:pt x="1023" y="593"/>
                    <a:pt x="1020" y="602"/>
                  </a:cubicBezTo>
                  <a:cubicBezTo>
                    <a:pt x="1036" y="600"/>
                    <a:pt x="1055" y="610"/>
                    <a:pt x="1037" y="672"/>
                  </a:cubicBezTo>
                  <a:cubicBezTo>
                    <a:pt x="1025" y="718"/>
                    <a:pt x="1012" y="731"/>
                    <a:pt x="1004" y="731"/>
                  </a:cubicBezTo>
                  <a:cubicBezTo>
                    <a:pt x="1000" y="752"/>
                    <a:pt x="992" y="774"/>
                    <a:pt x="980" y="796"/>
                  </a:cubicBezTo>
                  <a:cubicBezTo>
                    <a:pt x="980" y="878"/>
                    <a:pt x="980" y="878"/>
                    <a:pt x="980" y="878"/>
                  </a:cubicBezTo>
                  <a:cubicBezTo>
                    <a:pt x="980" y="881"/>
                    <a:pt x="981" y="883"/>
                    <a:pt x="984" y="884"/>
                  </a:cubicBezTo>
                  <a:cubicBezTo>
                    <a:pt x="1004" y="894"/>
                    <a:pt x="1093" y="940"/>
                    <a:pt x="1186" y="1008"/>
                  </a:cubicBezTo>
                  <a:cubicBezTo>
                    <a:pt x="1233" y="1043"/>
                    <a:pt x="1260" y="1097"/>
                    <a:pt x="1260" y="1155"/>
                  </a:cubicBezTo>
                  <a:cubicBezTo>
                    <a:pt x="1260" y="1177"/>
                    <a:pt x="1260" y="1177"/>
                    <a:pt x="1260" y="1177"/>
                  </a:cubicBezTo>
                  <a:lnTo>
                    <a:pt x="1259" y="1177"/>
                  </a:lnTo>
                  <a:close/>
                  <a:moveTo>
                    <a:pt x="1259" y="1177"/>
                  </a:moveTo>
                  <a:cubicBezTo>
                    <a:pt x="1259" y="1177"/>
                    <a:pt x="1259" y="1177"/>
                    <a:pt x="1259" y="11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72056E09-79A6-4938-9D5E-B14EC703FD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577" y="3487040"/>
              <a:ext cx="501916" cy="365553"/>
            </a:xfrm>
            <a:custGeom>
              <a:avLst/>
              <a:gdLst>
                <a:gd name="T0" fmla="*/ 1224 w 1566"/>
                <a:gd name="T1" fmla="*/ 1140 h 1140"/>
                <a:gd name="T2" fmla="*/ 888 w 1566"/>
                <a:gd name="T3" fmla="*/ 1140 h 1140"/>
                <a:gd name="T4" fmla="*/ 888 w 1566"/>
                <a:gd name="T5" fmla="*/ 800 h 1140"/>
                <a:gd name="T6" fmla="*/ 999 w 1566"/>
                <a:gd name="T7" fmla="*/ 800 h 1140"/>
                <a:gd name="T8" fmla="*/ 1027 w 1566"/>
                <a:gd name="T9" fmla="*/ 745 h 1140"/>
                <a:gd name="T10" fmla="*/ 811 w 1566"/>
                <a:gd name="T11" fmla="*/ 446 h 1140"/>
                <a:gd name="T12" fmla="*/ 755 w 1566"/>
                <a:gd name="T13" fmla="*/ 446 h 1140"/>
                <a:gd name="T14" fmla="*/ 539 w 1566"/>
                <a:gd name="T15" fmla="*/ 745 h 1140"/>
                <a:gd name="T16" fmla="*/ 567 w 1566"/>
                <a:gd name="T17" fmla="*/ 800 h 1140"/>
                <a:gd name="T18" fmla="*/ 678 w 1566"/>
                <a:gd name="T19" fmla="*/ 800 h 1140"/>
                <a:gd name="T20" fmla="*/ 678 w 1566"/>
                <a:gd name="T21" fmla="*/ 1140 h 1140"/>
                <a:gd name="T22" fmla="*/ 302 w 1566"/>
                <a:gd name="T23" fmla="*/ 1140 h 1140"/>
                <a:gd name="T24" fmla="*/ 0 w 1566"/>
                <a:gd name="T25" fmla="*/ 803 h 1140"/>
                <a:gd name="T26" fmla="*/ 158 w 1566"/>
                <a:gd name="T27" fmla="*/ 528 h 1140"/>
                <a:gd name="T28" fmla="*/ 145 w 1566"/>
                <a:gd name="T29" fmla="*/ 453 h 1140"/>
                <a:gd name="T30" fmla="*/ 362 w 1566"/>
                <a:gd name="T31" fmla="*/ 236 h 1140"/>
                <a:gd name="T32" fmla="*/ 436 w 1566"/>
                <a:gd name="T33" fmla="*/ 249 h 1140"/>
                <a:gd name="T34" fmla="*/ 829 w 1566"/>
                <a:gd name="T35" fmla="*/ 0 h 1140"/>
                <a:gd name="T36" fmla="*/ 1261 w 1566"/>
                <a:gd name="T37" fmla="*/ 393 h 1140"/>
                <a:gd name="T38" fmla="*/ 1566 w 1566"/>
                <a:gd name="T39" fmla="*/ 764 h 1140"/>
                <a:gd name="T40" fmla="*/ 1224 w 1566"/>
                <a:gd name="T41" fmla="*/ 1140 h 1140"/>
                <a:gd name="T42" fmla="*/ 1224 w 1566"/>
                <a:gd name="T43" fmla="*/ 1140 h 1140"/>
                <a:gd name="T44" fmla="*/ 1224 w 1566"/>
                <a:gd name="T4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6" h="1140">
                  <a:moveTo>
                    <a:pt x="1224" y="1140"/>
                  </a:moveTo>
                  <a:cubicBezTo>
                    <a:pt x="888" y="1140"/>
                    <a:pt x="888" y="1140"/>
                    <a:pt x="888" y="1140"/>
                  </a:cubicBezTo>
                  <a:cubicBezTo>
                    <a:pt x="888" y="800"/>
                    <a:pt x="888" y="800"/>
                    <a:pt x="888" y="800"/>
                  </a:cubicBezTo>
                  <a:cubicBezTo>
                    <a:pt x="999" y="800"/>
                    <a:pt x="999" y="800"/>
                    <a:pt x="999" y="800"/>
                  </a:cubicBezTo>
                  <a:cubicBezTo>
                    <a:pt x="1027" y="800"/>
                    <a:pt x="1044" y="768"/>
                    <a:pt x="1027" y="745"/>
                  </a:cubicBezTo>
                  <a:cubicBezTo>
                    <a:pt x="811" y="446"/>
                    <a:pt x="811" y="446"/>
                    <a:pt x="811" y="446"/>
                  </a:cubicBezTo>
                  <a:cubicBezTo>
                    <a:pt x="797" y="427"/>
                    <a:pt x="769" y="427"/>
                    <a:pt x="755" y="446"/>
                  </a:cubicBezTo>
                  <a:cubicBezTo>
                    <a:pt x="539" y="745"/>
                    <a:pt x="539" y="745"/>
                    <a:pt x="539" y="745"/>
                  </a:cubicBezTo>
                  <a:cubicBezTo>
                    <a:pt x="522" y="768"/>
                    <a:pt x="539" y="800"/>
                    <a:pt x="567" y="800"/>
                  </a:cubicBezTo>
                  <a:cubicBezTo>
                    <a:pt x="678" y="800"/>
                    <a:pt x="678" y="800"/>
                    <a:pt x="678" y="800"/>
                  </a:cubicBezTo>
                  <a:cubicBezTo>
                    <a:pt x="678" y="1140"/>
                    <a:pt x="678" y="1140"/>
                    <a:pt x="678" y="1140"/>
                  </a:cubicBezTo>
                  <a:cubicBezTo>
                    <a:pt x="302" y="1140"/>
                    <a:pt x="302" y="1140"/>
                    <a:pt x="302" y="1140"/>
                  </a:cubicBezTo>
                  <a:cubicBezTo>
                    <a:pt x="134" y="1130"/>
                    <a:pt x="0" y="973"/>
                    <a:pt x="0" y="803"/>
                  </a:cubicBezTo>
                  <a:cubicBezTo>
                    <a:pt x="0" y="685"/>
                    <a:pt x="64" y="583"/>
                    <a:pt x="158" y="528"/>
                  </a:cubicBezTo>
                  <a:cubicBezTo>
                    <a:pt x="149" y="504"/>
                    <a:pt x="145" y="479"/>
                    <a:pt x="145" y="453"/>
                  </a:cubicBezTo>
                  <a:cubicBezTo>
                    <a:pt x="145" y="333"/>
                    <a:pt x="242" y="236"/>
                    <a:pt x="362" y="236"/>
                  </a:cubicBezTo>
                  <a:cubicBezTo>
                    <a:pt x="388" y="236"/>
                    <a:pt x="413" y="241"/>
                    <a:pt x="436" y="249"/>
                  </a:cubicBezTo>
                  <a:cubicBezTo>
                    <a:pt x="506" y="102"/>
                    <a:pt x="655" y="0"/>
                    <a:pt x="829" y="0"/>
                  </a:cubicBezTo>
                  <a:cubicBezTo>
                    <a:pt x="1055" y="0"/>
                    <a:pt x="1240" y="173"/>
                    <a:pt x="1261" y="393"/>
                  </a:cubicBezTo>
                  <a:cubicBezTo>
                    <a:pt x="1435" y="422"/>
                    <a:pt x="1566" y="583"/>
                    <a:pt x="1566" y="764"/>
                  </a:cubicBezTo>
                  <a:cubicBezTo>
                    <a:pt x="1566" y="958"/>
                    <a:pt x="1415" y="1126"/>
                    <a:pt x="1224" y="1140"/>
                  </a:cubicBezTo>
                  <a:close/>
                  <a:moveTo>
                    <a:pt x="1224" y="1140"/>
                  </a:moveTo>
                  <a:cubicBezTo>
                    <a:pt x="1224" y="1140"/>
                    <a:pt x="1224" y="1140"/>
                    <a:pt x="1224" y="1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34" name="Oval 62">
              <a:extLst>
                <a:ext uri="{FF2B5EF4-FFF2-40B4-BE49-F238E27FC236}">
                  <a16:creationId xmlns="" xmlns:a16="http://schemas.microsoft.com/office/drawing/2014/main" id="{5E94D311-99D7-4712-8F89-D2E9F9C47A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9083" y="3263343"/>
              <a:ext cx="582659" cy="589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rgbClr val="282F39"/>
                </a:solidFill>
              </a:endParaRPr>
            </a:p>
          </p:txBody>
        </p:sp>
        <p:grpSp>
          <p:nvGrpSpPr>
            <p:cNvPr id="35" name="Group 188">
              <a:extLst>
                <a:ext uri="{FF2B5EF4-FFF2-40B4-BE49-F238E27FC236}">
                  <a16:creationId xmlns="" xmlns:a16="http://schemas.microsoft.com/office/drawing/2014/main" id="{60B809ED-5113-4B80-877E-5BFB400FEF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93291" y="3349549"/>
              <a:ext cx="339338" cy="361188"/>
              <a:chOff x="-41292" y="745440"/>
              <a:chExt cx="4854707" cy="5167293"/>
            </a:xfrm>
          </p:grpSpPr>
          <p:sp>
            <p:nvSpPr>
              <p:cNvPr id="55" name="Freeform 13">
                <a:extLst>
                  <a:ext uri="{FF2B5EF4-FFF2-40B4-BE49-F238E27FC236}">
                    <a16:creationId xmlns="" xmlns:a16="http://schemas.microsoft.com/office/drawing/2014/main" id="{FBDB8A01-54E1-454D-ACE8-400CC09A4A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41292" y="1619656"/>
                <a:ext cx="4277142" cy="4293077"/>
              </a:xfrm>
              <a:custGeom>
                <a:avLst/>
                <a:gdLst>
                  <a:gd name="T0" fmla="*/ 1324 w 1344"/>
                  <a:gd name="T1" fmla="*/ 711 h 1347"/>
                  <a:gd name="T2" fmla="*/ 708 w 1344"/>
                  <a:gd name="T3" fmla="*/ 21 h 1347"/>
                  <a:gd name="T4" fmla="*/ 637 w 1344"/>
                  <a:gd name="T5" fmla="*/ 21 h 1347"/>
                  <a:gd name="T6" fmla="*/ 21 w 1344"/>
                  <a:gd name="T7" fmla="*/ 711 h 1347"/>
                  <a:gd name="T8" fmla="*/ 48 w 1344"/>
                  <a:gd name="T9" fmla="*/ 772 h 1347"/>
                  <a:gd name="T10" fmla="*/ 188 w 1344"/>
                  <a:gd name="T11" fmla="*/ 772 h 1347"/>
                  <a:gd name="T12" fmla="*/ 188 w 1344"/>
                  <a:gd name="T13" fmla="*/ 1280 h 1347"/>
                  <a:gd name="T14" fmla="*/ 255 w 1344"/>
                  <a:gd name="T15" fmla="*/ 1346 h 1347"/>
                  <a:gd name="T16" fmla="*/ 511 w 1344"/>
                  <a:gd name="T17" fmla="*/ 1346 h 1347"/>
                  <a:gd name="T18" fmla="*/ 511 w 1344"/>
                  <a:gd name="T19" fmla="*/ 1008 h 1347"/>
                  <a:gd name="T20" fmla="*/ 558 w 1344"/>
                  <a:gd name="T21" fmla="*/ 961 h 1347"/>
                  <a:gd name="T22" fmla="*/ 787 w 1344"/>
                  <a:gd name="T23" fmla="*/ 961 h 1347"/>
                  <a:gd name="T24" fmla="*/ 834 w 1344"/>
                  <a:gd name="T25" fmla="*/ 1008 h 1347"/>
                  <a:gd name="T26" fmla="*/ 834 w 1344"/>
                  <a:gd name="T27" fmla="*/ 1347 h 1347"/>
                  <a:gd name="T28" fmla="*/ 1090 w 1344"/>
                  <a:gd name="T29" fmla="*/ 1347 h 1347"/>
                  <a:gd name="T30" fmla="*/ 1156 w 1344"/>
                  <a:gd name="T31" fmla="*/ 1280 h 1347"/>
                  <a:gd name="T32" fmla="*/ 1156 w 1344"/>
                  <a:gd name="T33" fmla="*/ 772 h 1347"/>
                  <a:gd name="T34" fmla="*/ 1296 w 1344"/>
                  <a:gd name="T35" fmla="*/ 772 h 1347"/>
                  <a:gd name="T36" fmla="*/ 1324 w 1344"/>
                  <a:gd name="T37" fmla="*/ 711 h 1347"/>
                  <a:gd name="T38" fmla="*/ 1324 w 1344"/>
                  <a:gd name="T39" fmla="*/ 711 h 1347"/>
                  <a:gd name="T40" fmla="*/ 1324 w 1344"/>
                  <a:gd name="T41" fmla="*/ 711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4" h="1347">
                    <a:moveTo>
                      <a:pt x="1324" y="711"/>
                    </a:moveTo>
                    <a:cubicBezTo>
                      <a:pt x="708" y="21"/>
                      <a:pt x="708" y="21"/>
                      <a:pt x="708" y="21"/>
                    </a:cubicBezTo>
                    <a:cubicBezTo>
                      <a:pt x="689" y="0"/>
                      <a:pt x="656" y="0"/>
                      <a:pt x="637" y="21"/>
                    </a:cubicBezTo>
                    <a:cubicBezTo>
                      <a:pt x="21" y="711"/>
                      <a:pt x="21" y="711"/>
                      <a:pt x="21" y="711"/>
                    </a:cubicBezTo>
                    <a:cubicBezTo>
                      <a:pt x="0" y="735"/>
                      <a:pt x="17" y="772"/>
                      <a:pt x="48" y="772"/>
                    </a:cubicBezTo>
                    <a:cubicBezTo>
                      <a:pt x="188" y="772"/>
                      <a:pt x="188" y="772"/>
                      <a:pt x="188" y="772"/>
                    </a:cubicBezTo>
                    <a:cubicBezTo>
                      <a:pt x="188" y="1280"/>
                      <a:pt x="188" y="1280"/>
                      <a:pt x="188" y="1280"/>
                    </a:cubicBezTo>
                    <a:cubicBezTo>
                      <a:pt x="188" y="1317"/>
                      <a:pt x="218" y="1346"/>
                      <a:pt x="255" y="1346"/>
                    </a:cubicBezTo>
                    <a:cubicBezTo>
                      <a:pt x="511" y="1346"/>
                      <a:pt x="511" y="1346"/>
                      <a:pt x="511" y="1346"/>
                    </a:cubicBezTo>
                    <a:cubicBezTo>
                      <a:pt x="511" y="1008"/>
                      <a:pt x="511" y="1008"/>
                      <a:pt x="511" y="1008"/>
                    </a:cubicBezTo>
                    <a:cubicBezTo>
                      <a:pt x="511" y="982"/>
                      <a:pt x="532" y="961"/>
                      <a:pt x="558" y="961"/>
                    </a:cubicBezTo>
                    <a:cubicBezTo>
                      <a:pt x="787" y="961"/>
                      <a:pt x="787" y="961"/>
                      <a:pt x="787" y="961"/>
                    </a:cubicBezTo>
                    <a:cubicBezTo>
                      <a:pt x="813" y="961"/>
                      <a:pt x="834" y="982"/>
                      <a:pt x="834" y="1008"/>
                    </a:cubicBezTo>
                    <a:cubicBezTo>
                      <a:pt x="834" y="1347"/>
                      <a:pt x="834" y="1347"/>
                      <a:pt x="834" y="1347"/>
                    </a:cubicBezTo>
                    <a:cubicBezTo>
                      <a:pt x="1090" y="1347"/>
                      <a:pt x="1090" y="1347"/>
                      <a:pt x="1090" y="1347"/>
                    </a:cubicBezTo>
                    <a:cubicBezTo>
                      <a:pt x="1127" y="1347"/>
                      <a:pt x="1156" y="1317"/>
                      <a:pt x="1156" y="1280"/>
                    </a:cubicBezTo>
                    <a:cubicBezTo>
                      <a:pt x="1156" y="772"/>
                      <a:pt x="1156" y="772"/>
                      <a:pt x="1156" y="772"/>
                    </a:cubicBezTo>
                    <a:cubicBezTo>
                      <a:pt x="1296" y="772"/>
                      <a:pt x="1296" y="772"/>
                      <a:pt x="1296" y="772"/>
                    </a:cubicBezTo>
                    <a:cubicBezTo>
                      <a:pt x="1328" y="772"/>
                      <a:pt x="1344" y="735"/>
                      <a:pt x="1324" y="711"/>
                    </a:cubicBezTo>
                    <a:close/>
                    <a:moveTo>
                      <a:pt x="1324" y="711"/>
                    </a:moveTo>
                    <a:cubicBezTo>
                      <a:pt x="1324" y="711"/>
                      <a:pt x="1324" y="711"/>
                      <a:pt x="1324" y="7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="" xmlns:a16="http://schemas.microsoft.com/office/drawing/2014/main" id="{FA648E83-72CD-4D50-B09F-48895013D8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9474" y="745430"/>
                <a:ext cx="2403941" cy="1873341"/>
              </a:xfrm>
              <a:custGeom>
                <a:avLst/>
                <a:gdLst>
                  <a:gd name="T0" fmla="*/ 756 w 756"/>
                  <a:gd name="T1" fmla="*/ 208 h 586"/>
                  <a:gd name="T2" fmla="*/ 684 w 756"/>
                  <a:gd name="T3" fmla="*/ 280 h 586"/>
                  <a:gd name="T4" fmla="*/ 72 w 756"/>
                  <a:gd name="T5" fmla="*/ 280 h 586"/>
                  <a:gd name="T6" fmla="*/ 0 w 756"/>
                  <a:gd name="T7" fmla="*/ 208 h 586"/>
                  <a:gd name="T8" fmla="*/ 756 w 756"/>
                  <a:gd name="T9" fmla="*/ 208 h 586"/>
                  <a:gd name="T10" fmla="*/ 378 w 756"/>
                  <a:gd name="T11" fmla="*/ 345 h 586"/>
                  <a:gd name="T12" fmla="*/ 549 w 756"/>
                  <a:gd name="T13" fmla="*/ 416 h 586"/>
                  <a:gd name="T14" fmla="*/ 621 w 756"/>
                  <a:gd name="T15" fmla="*/ 344 h 586"/>
                  <a:gd name="T16" fmla="*/ 135 w 756"/>
                  <a:gd name="T17" fmla="*/ 344 h 586"/>
                  <a:gd name="T18" fmla="*/ 207 w 756"/>
                  <a:gd name="T19" fmla="*/ 416 h 586"/>
                  <a:gd name="T20" fmla="*/ 378 w 756"/>
                  <a:gd name="T21" fmla="*/ 345 h 586"/>
                  <a:gd name="T22" fmla="*/ 482 w 756"/>
                  <a:gd name="T23" fmla="*/ 483 h 586"/>
                  <a:gd name="T24" fmla="*/ 378 w 756"/>
                  <a:gd name="T25" fmla="*/ 434 h 586"/>
                  <a:gd name="T26" fmla="*/ 274 w 756"/>
                  <a:gd name="T27" fmla="*/ 483 h 586"/>
                  <a:gd name="T28" fmla="*/ 378 w 756"/>
                  <a:gd name="T29" fmla="*/ 586 h 586"/>
                  <a:gd name="T30" fmla="*/ 482 w 756"/>
                  <a:gd name="T31" fmla="*/ 483 h 586"/>
                  <a:gd name="T32" fmla="*/ 482 w 756"/>
                  <a:gd name="T33" fmla="*/ 483 h 586"/>
                  <a:gd name="T34" fmla="*/ 482 w 756"/>
                  <a:gd name="T35" fmla="*/ 48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6" h="586">
                    <a:moveTo>
                      <a:pt x="756" y="208"/>
                    </a:moveTo>
                    <a:cubicBezTo>
                      <a:pt x="684" y="280"/>
                      <a:pt x="684" y="280"/>
                      <a:pt x="684" y="280"/>
                    </a:cubicBezTo>
                    <a:cubicBezTo>
                      <a:pt x="515" y="111"/>
                      <a:pt x="240" y="111"/>
                      <a:pt x="72" y="28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208" y="0"/>
                      <a:pt x="548" y="0"/>
                      <a:pt x="756" y="208"/>
                    </a:cubicBezTo>
                    <a:close/>
                    <a:moveTo>
                      <a:pt x="378" y="345"/>
                    </a:moveTo>
                    <a:cubicBezTo>
                      <a:pt x="443" y="345"/>
                      <a:pt x="503" y="370"/>
                      <a:pt x="549" y="416"/>
                    </a:cubicBezTo>
                    <a:cubicBezTo>
                      <a:pt x="621" y="344"/>
                      <a:pt x="621" y="344"/>
                      <a:pt x="621" y="344"/>
                    </a:cubicBezTo>
                    <a:cubicBezTo>
                      <a:pt x="487" y="210"/>
                      <a:pt x="269" y="210"/>
                      <a:pt x="135" y="344"/>
                    </a:cubicBezTo>
                    <a:cubicBezTo>
                      <a:pt x="207" y="416"/>
                      <a:pt x="207" y="416"/>
                      <a:pt x="207" y="416"/>
                    </a:cubicBezTo>
                    <a:cubicBezTo>
                      <a:pt x="253" y="370"/>
                      <a:pt x="313" y="345"/>
                      <a:pt x="378" y="345"/>
                    </a:cubicBezTo>
                    <a:close/>
                    <a:moveTo>
                      <a:pt x="482" y="483"/>
                    </a:moveTo>
                    <a:cubicBezTo>
                      <a:pt x="457" y="453"/>
                      <a:pt x="420" y="434"/>
                      <a:pt x="378" y="434"/>
                    </a:cubicBezTo>
                    <a:cubicBezTo>
                      <a:pt x="336" y="434"/>
                      <a:pt x="299" y="453"/>
                      <a:pt x="274" y="483"/>
                    </a:cubicBezTo>
                    <a:cubicBezTo>
                      <a:pt x="378" y="586"/>
                      <a:pt x="378" y="586"/>
                      <a:pt x="378" y="586"/>
                    </a:cubicBezTo>
                    <a:lnTo>
                      <a:pt x="482" y="483"/>
                    </a:lnTo>
                    <a:close/>
                    <a:moveTo>
                      <a:pt x="482" y="483"/>
                    </a:moveTo>
                    <a:cubicBezTo>
                      <a:pt x="482" y="483"/>
                      <a:pt x="482" y="483"/>
                      <a:pt x="482" y="48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  <p:grpSp>
          <p:nvGrpSpPr>
            <p:cNvPr id="36" name="Group 194">
              <a:extLst>
                <a:ext uri="{FF2B5EF4-FFF2-40B4-BE49-F238E27FC236}">
                  <a16:creationId xmlns="" xmlns:a16="http://schemas.microsoft.com/office/drawing/2014/main" id="{BA21D4CE-7BB1-4C38-9424-0F0E94BFDD4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56843" y="3925703"/>
              <a:ext cx="283691" cy="328452"/>
              <a:chOff x="362248" y="769629"/>
              <a:chExt cx="4305743" cy="4985091"/>
            </a:xfrm>
          </p:grpSpPr>
          <p:sp>
            <p:nvSpPr>
              <p:cNvPr id="53" name="Freeform 18">
                <a:extLst>
                  <a:ext uri="{FF2B5EF4-FFF2-40B4-BE49-F238E27FC236}">
                    <a16:creationId xmlns="" xmlns:a16="http://schemas.microsoft.com/office/drawing/2014/main" id="{C2DF7F22-F937-4DDC-B346-4EFB9E1B542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62238" y="769629"/>
                <a:ext cx="4305753" cy="4985101"/>
              </a:xfrm>
              <a:custGeom>
                <a:avLst/>
                <a:gdLst>
                  <a:gd name="T0" fmla="*/ 755 w 1354"/>
                  <a:gd name="T1" fmla="*/ 0 h 1569"/>
                  <a:gd name="T2" fmla="*/ 500 w 1354"/>
                  <a:gd name="T3" fmla="*/ 57 h 1569"/>
                  <a:gd name="T4" fmla="*/ 153 w 1354"/>
                  <a:gd name="T5" fmla="*/ 598 h 1569"/>
                  <a:gd name="T6" fmla="*/ 153 w 1354"/>
                  <a:gd name="T7" fmla="*/ 697 h 1569"/>
                  <a:gd name="T8" fmla="*/ 32 w 1354"/>
                  <a:gd name="T9" fmla="*/ 931 h 1569"/>
                  <a:gd name="T10" fmla="*/ 96 w 1354"/>
                  <a:gd name="T11" fmla="*/ 1039 h 1569"/>
                  <a:gd name="T12" fmla="*/ 153 w 1354"/>
                  <a:gd name="T13" fmla="*/ 1039 h 1569"/>
                  <a:gd name="T14" fmla="*/ 153 w 1354"/>
                  <a:gd name="T15" fmla="*/ 1259 h 1569"/>
                  <a:gd name="T16" fmla="*/ 279 w 1354"/>
                  <a:gd name="T17" fmla="*/ 1385 h 1569"/>
                  <a:gd name="T18" fmla="*/ 452 w 1354"/>
                  <a:gd name="T19" fmla="*/ 1359 h 1569"/>
                  <a:gd name="T20" fmla="*/ 452 w 1354"/>
                  <a:gd name="T21" fmla="*/ 1533 h 1569"/>
                  <a:gd name="T22" fmla="*/ 495 w 1354"/>
                  <a:gd name="T23" fmla="*/ 1566 h 1569"/>
                  <a:gd name="T24" fmla="*/ 1117 w 1354"/>
                  <a:gd name="T25" fmla="*/ 1456 h 1569"/>
                  <a:gd name="T26" fmla="*/ 1160 w 1354"/>
                  <a:gd name="T27" fmla="*/ 1405 h 1569"/>
                  <a:gd name="T28" fmla="*/ 1160 w 1354"/>
                  <a:gd name="T29" fmla="*/ 1038 h 1569"/>
                  <a:gd name="T30" fmla="*/ 1354 w 1354"/>
                  <a:gd name="T31" fmla="*/ 598 h 1569"/>
                  <a:gd name="T32" fmla="*/ 755 w 1354"/>
                  <a:gd name="T33" fmla="*/ 0 h 1569"/>
                  <a:gd name="T34" fmla="*/ 1052 w 1354"/>
                  <a:gd name="T35" fmla="*/ 891 h 1569"/>
                  <a:gd name="T36" fmla="*/ 544 w 1354"/>
                  <a:gd name="T37" fmla="*/ 957 h 1569"/>
                  <a:gd name="T38" fmla="*/ 543 w 1354"/>
                  <a:gd name="T39" fmla="*/ 955 h 1569"/>
                  <a:gd name="T40" fmla="*/ 364 w 1354"/>
                  <a:gd name="T41" fmla="*/ 1004 h 1569"/>
                  <a:gd name="T42" fmla="*/ 360 w 1354"/>
                  <a:gd name="T43" fmla="*/ 972 h 1569"/>
                  <a:gd name="T44" fmla="*/ 446 w 1354"/>
                  <a:gd name="T45" fmla="*/ 874 h 1569"/>
                  <a:gd name="T46" fmla="*/ 443 w 1354"/>
                  <a:gd name="T47" fmla="*/ 872 h 1569"/>
                  <a:gd name="T48" fmla="*/ 460 w 1354"/>
                  <a:gd name="T49" fmla="*/ 298 h 1569"/>
                  <a:gd name="T50" fmla="*/ 1053 w 1354"/>
                  <a:gd name="T51" fmla="*/ 298 h 1569"/>
                  <a:gd name="T52" fmla="*/ 1052 w 1354"/>
                  <a:gd name="T53" fmla="*/ 891 h 1569"/>
                  <a:gd name="T54" fmla="*/ 1052 w 1354"/>
                  <a:gd name="T55" fmla="*/ 891 h 1569"/>
                  <a:gd name="T56" fmla="*/ 1052 w 1354"/>
                  <a:gd name="T57" fmla="*/ 891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54" h="1569">
                    <a:moveTo>
                      <a:pt x="755" y="0"/>
                    </a:moveTo>
                    <a:cubicBezTo>
                      <a:pt x="664" y="0"/>
                      <a:pt x="577" y="19"/>
                      <a:pt x="500" y="57"/>
                    </a:cubicBezTo>
                    <a:cubicBezTo>
                      <a:pt x="295" y="153"/>
                      <a:pt x="153" y="359"/>
                      <a:pt x="153" y="598"/>
                    </a:cubicBezTo>
                    <a:cubicBezTo>
                      <a:pt x="153" y="697"/>
                      <a:pt x="153" y="697"/>
                      <a:pt x="153" y="697"/>
                    </a:cubicBezTo>
                    <a:cubicBezTo>
                      <a:pt x="32" y="931"/>
                      <a:pt x="32" y="931"/>
                      <a:pt x="32" y="931"/>
                    </a:cubicBezTo>
                    <a:cubicBezTo>
                      <a:pt x="0" y="991"/>
                      <a:pt x="30" y="1039"/>
                      <a:pt x="96" y="1039"/>
                    </a:cubicBezTo>
                    <a:cubicBezTo>
                      <a:pt x="153" y="1039"/>
                      <a:pt x="153" y="1039"/>
                      <a:pt x="153" y="1039"/>
                    </a:cubicBezTo>
                    <a:cubicBezTo>
                      <a:pt x="153" y="1259"/>
                      <a:pt x="153" y="1259"/>
                      <a:pt x="153" y="1259"/>
                    </a:cubicBezTo>
                    <a:cubicBezTo>
                      <a:pt x="153" y="1328"/>
                      <a:pt x="209" y="1385"/>
                      <a:pt x="279" y="1385"/>
                    </a:cubicBezTo>
                    <a:cubicBezTo>
                      <a:pt x="452" y="1359"/>
                      <a:pt x="452" y="1359"/>
                      <a:pt x="452" y="1359"/>
                    </a:cubicBezTo>
                    <a:cubicBezTo>
                      <a:pt x="452" y="1533"/>
                      <a:pt x="452" y="1533"/>
                      <a:pt x="452" y="1533"/>
                    </a:cubicBezTo>
                    <a:cubicBezTo>
                      <a:pt x="452" y="1555"/>
                      <a:pt x="472" y="1569"/>
                      <a:pt x="495" y="1566"/>
                    </a:cubicBezTo>
                    <a:cubicBezTo>
                      <a:pt x="1117" y="1456"/>
                      <a:pt x="1117" y="1456"/>
                      <a:pt x="1117" y="1456"/>
                    </a:cubicBezTo>
                    <a:cubicBezTo>
                      <a:pt x="1140" y="1451"/>
                      <a:pt x="1160" y="1430"/>
                      <a:pt x="1160" y="1405"/>
                    </a:cubicBezTo>
                    <a:cubicBezTo>
                      <a:pt x="1160" y="1038"/>
                      <a:pt x="1160" y="1038"/>
                      <a:pt x="1160" y="1038"/>
                    </a:cubicBezTo>
                    <a:cubicBezTo>
                      <a:pt x="1278" y="929"/>
                      <a:pt x="1354" y="773"/>
                      <a:pt x="1354" y="598"/>
                    </a:cubicBezTo>
                    <a:cubicBezTo>
                      <a:pt x="1352" y="268"/>
                      <a:pt x="1085" y="0"/>
                      <a:pt x="755" y="0"/>
                    </a:cubicBezTo>
                    <a:close/>
                    <a:moveTo>
                      <a:pt x="1052" y="891"/>
                    </a:moveTo>
                    <a:cubicBezTo>
                      <a:pt x="914" y="1029"/>
                      <a:pt x="704" y="1050"/>
                      <a:pt x="544" y="957"/>
                    </a:cubicBezTo>
                    <a:cubicBezTo>
                      <a:pt x="543" y="955"/>
                      <a:pt x="543" y="955"/>
                      <a:pt x="543" y="955"/>
                    </a:cubicBezTo>
                    <a:cubicBezTo>
                      <a:pt x="480" y="1004"/>
                      <a:pt x="412" y="1011"/>
                      <a:pt x="364" y="1004"/>
                    </a:cubicBezTo>
                    <a:cubicBezTo>
                      <a:pt x="348" y="1001"/>
                      <a:pt x="345" y="980"/>
                      <a:pt x="360" y="972"/>
                    </a:cubicBezTo>
                    <a:cubicBezTo>
                      <a:pt x="402" y="951"/>
                      <a:pt x="431" y="908"/>
                      <a:pt x="446" y="874"/>
                    </a:cubicBezTo>
                    <a:cubicBezTo>
                      <a:pt x="443" y="872"/>
                      <a:pt x="443" y="872"/>
                      <a:pt x="443" y="872"/>
                    </a:cubicBezTo>
                    <a:cubicBezTo>
                      <a:pt x="297" y="707"/>
                      <a:pt x="303" y="455"/>
                      <a:pt x="460" y="298"/>
                    </a:cubicBezTo>
                    <a:cubicBezTo>
                      <a:pt x="624" y="133"/>
                      <a:pt x="889" y="133"/>
                      <a:pt x="1053" y="298"/>
                    </a:cubicBezTo>
                    <a:cubicBezTo>
                      <a:pt x="1216" y="461"/>
                      <a:pt x="1216" y="727"/>
                      <a:pt x="1052" y="891"/>
                    </a:cubicBezTo>
                    <a:close/>
                    <a:moveTo>
                      <a:pt x="1052" y="891"/>
                    </a:moveTo>
                    <a:cubicBezTo>
                      <a:pt x="1052" y="891"/>
                      <a:pt x="1052" y="891"/>
                      <a:pt x="1052" y="8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="" xmlns:a16="http://schemas.microsoft.com/office/drawing/2014/main" id="{34FFE655-05D2-49C5-B464-E7C2D77DB9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52054" y="2028324"/>
                <a:ext cx="1639493" cy="1440880"/>
              </a:xfrm>
              <a:custGeom>
                <a:avLst/>
                <a:gdLst>
                  <a:gd name="T0" fmla="*/ 471 w 514"/>
                  <a:gd name="T1" fmla="*/ 250 h 454"/>
                  <a:gd name="T2" fmla="*/ 273 w 514"/>
                  <a:gd name="T3" fmla="*/ 448 h 454"/>
                  <a:gd name="T4" fmla="*/ 257 w 514"/>
                  <a:gd name="T5" fmla="*/ 454 h 454"/>
                  <a:gd name="T6" fmla="*/ 242 w 514"/>
                  <a:gd name="T7" fmla="*/ 448 h 454"/>
                  <a:gd name="T8" fmla="*/ 43 w 514"/>
                  <a:gd name="T9" fmla="*/ 249 h 454"/>
                  <a:gd name="T10" fmla="*/ 0 w 514"/>
                  <a:gd name="T11" fmla="*/ 146 h 454"/>
                  <a:gd name="T12" fmla="*/ 42 w 514"/>
                  <a:gd name="T13" fmla="*/ 43 h 454"/>
                  <a:gd name="T14" fmla="*/ 145 w 514"/>
                  <a:gd name="T15" fmla="*/ 0 h 454"/>
                  <a:gd name="T16" fmla="*/ 249 w 514"/>
                  <a:gd name="T17" fmla="*/ 43 h 454"/>
                  <a:gd name="T18" fmla="*/ 257 w 514"/>
                  <a:gd name="T19" fmla="*/ 51 h 454"/>
                  <a:gd name="T20" fmla="*/ 265 w 514"/>
                  <a:gd name="T21" fmla="*/ 43 h 454"/>
                  <a:gd name="T22" fmla="*/ 368 w 514"/>
                  <a:gd name="T23" fmla="*/ 0 h 454"/>
                  <a:gd name="T24" fmla="*/ 471 w 514"/>
                  <a:gd name="T25" fmla="*/ 43 h 454"/>
                  <a:gd name="T26" fmla="*/ 514 w 514"/>
                  <a:gd name="T27" fmla="*/ 147 h 454"/>
                  <a:gd name="T28" fmla="*/ 471 w 514"/>
                  <a:gd name="T29" fmla="*/ 250 h 454"/>
                  <a:gd name="T30" fmla="*/ 471 w 514"/>
                  <a:gd name="T31" fmla="*/ 250 h 454"/>
                  <a:gd name="T32" fmla="*/ 471 w 514"/>
                  <a:gd name="T33" fmla="*/ 25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54">
                    <a:moveTo>
                      <a:pt x="471" y="250"/>
                    </a:moveTo>
                    <a:cubicBezTo>
                      <a:pt x="273" y="448"/>
                      <a:pt x="273" y="448"/>
                      <a:pt x="273" y="448"/>
                    </a:cubicBezTo>
                    <a:cubicBezTo>
                      <a:pt x="269" y="452"/>
                      <a:pt x="263" y="454"/>
                      <a:pt x="257" y="454"/>
                    </a:cubicBezTo>
                    <a:cubicBezTo>
                      <a:pt x="252" y="454"/>
                      <a:pt x="246" y="452"/>
                      <a:pt x="242" y="448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15" y="222"/>
                      <a:pt x="0" y="185"/>
                      <a:pt x="0" y="146"/>
                    </a:cubicBezTo>
                    <a:cubicBezTo>
                      <a:pt x="0" y="107"/>
                      <a:pt x="15" y="71"/>
                      <a:pt x="42" y="43"/>
                    </a:cubicBezTo>
                    <a:cubicBezTo>
                      <a:pt x="70" y="15"/>
                      <a:pt x="106" y="0"/>
                      <a:pt x="145" y="0"/>
                    </a:cubicBezTo>
                    <a:cubicBezTo>
                      <a:pt x="184" y="0"/>
                      <a:pt x="221" y="16"/>
                      <a:pt x="249" y="43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92" y="16"/>
                      <a:pt x="329" y="0"/>
                      <a:pt x="368" y="0"/>
                    </a:cubicBezTo>
                    <a:cubicBezTo>
                      <a:pt x="407" y="0"/>
                      <a:pt x="444" y="15"/>
                      <a:pt x="471" y="43"/>
                    </a:cubicBezTo>
                    <a:cubicBezTo>
                      <a:pt x="499" y="71"/>
                      <a:pt x="514" y="108"/>
                      <a:pt x="514" y="147"/>
                    </a:cubicBezTo>
                    <a:cubicBezTo>
                      <a:pt x="514" y="185"/>
                      <a:pt x="499" y="222"/>
                      <a:pt x="471" y="250"/>
                    </a:cubicBezTo>
                    <a:close/>
                    <a:moveTo>
                      <a:pt x="471" y="250"/>
                    </a:moveTo>
                    <a:cubicBezTo>
                      <a:pt x="471" y="250"/>
                      <a:pt x="471" y="250"/>
                      <a:pt x="471" y="25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  <p:grpSp>
          <p:nvGrpSpPr>
            <p:cNvPr id="37" name="Group 200">
              <a:extLst>
                <a:ext uri="{FF2B5EF4-FFF2-40B4-BE49-F238E27FC236}">
                  <a16:creationId xmlns="" xmlns:a16="http://schemas.microsoft.com/office/drawing/2014/main" id="{6ED4B44A-B2FD-4569-B1EA-A9BF51F583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795740" y="2818133"/>
              <a:ext cx="265141" cy="312083"/>
              <a:chOff x="137025" y="700100"/>
              <a:chExt cx="4271757" cy="5028086"/>
            </a:xfrm>
          </p:grpSpPr>
          <p:sp>
            <p:nvSpPr>
              <p:cNvPr id="51" name="Freeform 23">
                <a:extLst>
                  <a:ext uri="{FF2B5EF4-FFF2-40B4-BE49-F238E27FC236}">
                    <a16:creationId xmlns="" xmlns:a16="http://schemas.microsoft.com/office/drawing/2014/main" id="{9F0F225F-67DB-4CF1-B7D4-3FF30EE02A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37025" y="700089"/>
                <a:ext cx="2127097" cy="2127266"/>
              </a:xfrm>
              <a:custGeom>
                <a:avLst/>
                <a:gdLst>
                  <a:gd name="T0" fmla="*/ 302 w 672"/>
                  <a:gd name="T1" fmla="*/ 670 h 670"/>
                  <a:gd name="T2" fmla="*/ 271 w 672"/>
                  <a:gd name="T3" fmla="*/ 598 h 670"/>
                  <a:gd name="T4" fmla="*/ 231 w 672"/>
                  <a:gd name="T5" fmla="*/ 506 h 670"/>
                  <a:gd name="T6" fmla="*/ 305 w 672"/>
                  <a:gd name="T7" fmla="*/ 275 h 670"/>
                  <a:gd name="T8" fmla="*/ 309 w 672"/>
                  <a:gd name="T9" fmla="*/ 273 h 670"/>
                  <a:gd name="T10" fmla="*/ 393 w 672"/>
                  <a:gd name="T11" fmla="*/ 252 h 670"/>
                  <a:gd name="T12" fmla="*/ 546 w 672"/>
                  <a:gd name="T13" fmla="*/ 338 h 670"/>
                  <a:gd name="T14" fmla="*/ 620 w 672"/>
                  <a:gd name="T15" fmla="*/ 457 h 670"/>
                  <a:gd name="T16" fmla="*/ 637 w 672"/>
                  <a:gd name="T17" fmla="*/ 484 h 670"/>
                  <a:gd name="T18" fmla="*/ 637 w 672"/>
                  <a:gd name="T19" fmla="*/ 484 h 670"/>
                  <a:gd name="T20" fmla="*/ 672 w 672"/>
                  <a:gd name="T21" fmla="*/ 336 h 670"/>
                  <a:gd name="T22" fmla="*/ 336 w 672"/>
                  <a:gd name="T23" fmla="*/ 0 h 670"/>
                  <a:gd name="T24" fmla="*/ 0 w 672"/>
                  <a:gd name="T25" fmla="*/ 336 h 670"/>
                  <a:gd name="T26" fmla="*/ 302 w 672"/>
                  <a:gd name="T27" fmla="*/ 670 h 670"/>
                  <a:gd name="T28" fmla="*/ 302 w 672"/>
                  <a:gd name="T29" fmla="*/ 670 h 670"/>
                  <a:gd name="T30" fmla="*/ 302 w 672"/>
                  <a:gd name="T31" fmla="*/ 67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2" h="670">
                    <a:moveTo>
                      <a:pt x="302" y="670"/>
                    </a:moveTo>
                    <a:cubicBezTo>
                      <a:pt x="292" y="646"/>
                      <a:pt x="281" y="621"/>
                      <a:pt x="271" y="598"/>
                    </a:cubicBezTo>
                    <a:cubicBezTo>
                      <a:pt x="231" y="506"/>
                      <a:pt x="231" y="506"/>
                      <a:pt x="231" y="506"/>
                    </a:cubicBezTo>
                    <a:cubicBezTo>
                      <a:pt x="193" y="419"/>
                      <a:pt x="224" y="322"/>
                      <a:pt x="305" y="275"/>
                    </a:cubicBezTo>
                    <a:cubicBezTo>
                      <a:pt x="309" y="273"/>
                      <a:pt x="309" y="273"/>
                      <a:pt x="309" y="273"/>
                    </a:cubicBezTo>
                    <a:cubicBezTo>
                      <a:pt x="335" y="260"/>
                      <a:pt x="364" y="252"/>
                      <a:pt x="393" y="252"/>
                    </a:cubicBezTo>
                    <a:cubicBezTo>
                      <a:pt x="455" y="252"/>
                      <a:pt x="512" y="284"/>
                      <a:pt x="546" y="338"/>
                    </a:cubicBezTo>
                    <a:cubicBezTo>
                      <a:pt x="572" y="377"/>
                      <a:pt x="595" y="416"/>
                      <a:pt x="620" y="457"/>
                    </a:cubicBezTo>
                    <a:cubicBezTo>
                      <a:pt x="637" y="484"/>
                      <a:pt x="637" y="484"/>
                      <a:pt x="637" y="484"/>
                    </a:cubicBezTo>
                    <a:cubicBezTo>
                      <a:pt x="637" y="484"/>
                      <a:pt x="637" y="484"/>
                      <a:pt x="637" y="484"/>
                    </a:cubicBezTo>
                    <a:cubicBezTo>
                      <a:pt x="659" y="439"/>
                      <a:pt x="672" y="389"/>
                      <a:pt x="672" y="336"/>
                    </a:cubicBezTo>
                    <a:cubicBezTo>
                      <a:pt x="672" y="150"/>
                      <a:pt x="522" y="0"/>
                      <a:pt x="336" y="0"/>
                    </a:cubicBezTo>
                    <a:cubicBezTo>
                      <a:pt x="150" y="0"/>
                      <a:pt x="0" y="150"/>
                      <a:pt x="0" y="336"/>
                    </a:cubicBezTo>
                    <a:cubicBezTo>
                      <a:pt x="0" y="510"/>
                      <a:pt x="132" y="653"/>
                      <a:pt x="302" y="670"/>
                    </a:cubicBezTo>
                    <a:close/>
                    <a:moveTo>
                      <a:pt x="302" y="670"/>
                    </a:moveTo>
                    <a:cubicBezTo>
                      <a:pt x="302" y="670"/>
                      <a:pt x="302" y="670"/>
                      <a:pt x="302" y="6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="" xmlns:a16="http://schemas.microsoft.com/office/drawing/2014/main" id="{5E2F372F-0CBD-4B51-9ADB-756B5F5EB8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81980" y="1825258"/>
                <a:ext cx="3726824" cy="3902928"/>
              </a:xfrm>
              <a:custGeom>
                <a:avLst/>
                <a:gdLst>
                  <a:gd name="T0" fmla="*/ 1159 w 1171"/>
                  <a:gd name="T1" fmla="*/ 946 h 1229"/>
                  <a:gd name="T2" fmla="*/ 1138 w 1171"/>
                  <a:gd name="T3" fmla="*/ 1020 h 1229"/>
                  <a:gd name="T4" fmla="*/ 864 w 1171"/>
                  <a:gd name="T5" fmla="*/ 1200 h 1229"/>
                  <a:gd name="T6" fmla="*/ 718 w 1171"/>
                  <a:gd name="T7" fmla="*/ 1186 h 1229"/>
                  <a:gd name="T8" fmla="*/ 434 w 1171"/>
                  <a:gd name="T9" fmla="*/ 1019 h 1229"/>
                  <a:gd name="T10" fmla="*/ 322 w 1171"/>
                  <a:gd name="T11" fmla="*/ 958 h 1229"/>
                  <a:gd name="T12" fmla="*/ 240 w 1171"/>
                  <a:gd name="T13" fmla="*/ 895 h 1229"/>
                  <a:gd name="T14" fmla="*/ 39 w 1171"/>
                  <a:gd name="T15" fmla="*/ 766 h 1229"/>
                  <a:gd name="T16" fmla="*/ 16 w 1171"/>
                  <a:gd name="T17" fmla="*/ 698 h 1229"/>
                  <a:gd name="T18" fmla="*/ 63 w 1171"/>
                  <a:gd name="T19" fmla="*/ 656 h 1229"/>
                  <a:gd name="T20" fmla="*/ 179 w 1171"/>
                  <a:gd name="T21" fmla="*/ 658 h 1229"/>
                  <a:gd name="T22" fmla="*/ 340 w 1171"/>
                  <a:gd name="T23" fmla="*/ 745 h 1229"/>
                  <a:gd name="T24" fmla="*/ 389 w 1171"/>
                  <a:gd name="T25" fmla="*/ 687 h 1229"/>
                  <a:gd name="T26" fmla="*/ 376 w 1171"/>
                  <a:gd name="T27" fmla="*/ 627 h 1229"/>
                  <a:gd name="T28" fmla="*/ 157 w 1171"/>
                  <a:gd name="T29" fmla="*/ 111 h 1229"/>
                  <a:gd name="T30" fmla="*/ 186 w 1171"/>
                  <a:gd name="T31" fmla="*/ 17 h 1229"/>
                  <a:gd name="T32" fmla="*/ 282 w 1171"/>
                  <a:gd name="T33" fmla="*/ 45 h 1229"/>
                  <a:gd name="T34" fmla="*/ 372 w 1171"/>
                  <a:gd name="T35" fmla="*/ 189 h 1229"/>
                  <a:gd name="T36" fmla="*/ 455 w 1171"/>
                  <a:gd name="T37" fmla="*/ 323 h 1229"/>
                  <a:gd name="T38" fmla="*/ 489 w 1171"/>
                  <a:gd name="T39" fmla="*/ 377 h 1229"/>
                  <a:gd name="T40" fmla="*/ 991 w 1171"/>
                  <a:gd name="T41" fmla="*/ 403 h 1229"/>
                  <a:gd name="T42" fmla="*/ 1021 w 1171"/>
                  <a:gd name="T43" fmla="*/ 434 h 1229"/>
                  <a:gd name="T44" fmla="*/ 1111 w 1171"/>
                  <a:gd name="T45" fmla="*/ 798 h 1229"/>
                  <a:gd name="T46" fmla="*/ 1135 w 1171"/>
                  <a:gd name="T47" fmla="*/ 891 h 1229"/>
                  <a:gd name="T48" fmla="*/ 1159 w 1171"/>
                  <a:gd name="T49" fmla="*/ 946 h 1229"/>
                  <a:gd name="T50" fmla="*/ 1159 w 1171"/>
                  <a:gd name="T51" fmla="*/ 946 h 1229"/>
                  <a:gd name="T52" fmla="*/ 1159 w 1171"/>
                  <a:gd name="T53" fmla="*/ 946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1" h="1229">
                    <a:moveTo>
                      <a:pt x="1159" y="946"/>
                    </a:moveTo>
                    <a:cubicBezTo>
                      <a:pt x="1171" y="973"/>
                      <a:pt x="1161" y="1004"/>
                      <a:pt x="1138" y="1020"/>
                    </a:cubicBezTo>
                    <a:cubicBezTo>
                      <a:pt x="864" y="1200"/>
                      <a:pt x="864" y="1200"/>
                      <a:pt x="864" y="1200"/>
                    </a:cubicBezTo>
                    <a:cubicBezTo>
                      <a:pt x="818" y="1229"/>
                      <a:pt x="758" y="1224"/>
                      <a:pt x="718" y="1186"/>
                    </a:cubicBezTo>
                    <a:cubicBezTo>
                      <a:pt x="595" y="1070"/>
                      <a:pt x="434" y="1019"/>
                      <a:pt x="434" y="1019"/>
                    </a:cubicBezTo>
                    <a:cubicBezTo>
                      <a:pt x="393" y="1006"/>
                      <a:pt x="357" y="989"/>
                      <a:pt x="322" y="958"/>
                    </a:cubicBezTo>
                    <a:cubicBezTo>
                      <a:pt x="299" y="937"/>
                      <a:pt x="263" y="914"/>
                      <a:pt x="240" y="895"/>
                    </a:cubicBezTo>
                    <a:cubicBezTo>
                      <a:pt x="178" y="844"/>
                      <a:pt x="111" y="799"/>
                      <a:pt x="39" y="766"/>
                    </a:cubicBezTo>
                    <a:cubicBezTo>
                      <a:pt x="6" y="752"/>
                      <a:pt x="0" y="730"/>
                      <a:pt x="16" y="698"/>
                    </a:cubicBezTo>
                    <a:cubicBezTo>
                      <a:pt x="24" y="682"/>
                      <a:pt x="45" y="663"/>
                      <a:pt x="63" y="656"/>
                    </a:cubicBezTo>
                    <a:cubicBezTo>
                      <a:pt x="103" y="642"/>
                      <a:pt x="142" y="648"/>
                      <a:pt x="179" y="658"/>
                    </a:cubicBezTo>
                    <a:cubicBezTo>
                      <a:pt x="201" y="663"/>
                      <a:pt x="296" y="724"/>
                      <a:pt x="340" y="745"/>
                    </a:cubicBezTo>
                    <a:cubicBezTo>
                      <a:pt x="378" y="764"/>
                      <a:pt x="388" y="729"/>
                      <a:pt x="389" y="687"/>
                    </a:cubicBezTo>
                    <a:cubicBezTo>
                      <a:pt x="389" y="666"/>
                      <a:pt x="383" y="646"/>
                      <a:pt x="376" y="627"/>
                    </a:cubicBezTo>
                    <a:cubicBezTo>
                      <a:pt x="306" y="454"/>
                      <a:pt x="231" y="284"/>
                      <a:pt x="157" y="111"/>
                    </a:cubicBezTo>
                    <a:cubicBezTo>
                      <a:pt x="140" y="74"/>
                      <a:pt x="152" y="37"/>
                      <a:pt x="186" y="17"/>
                    </a:cubicBezTo>
                    <a:cubicBezTo>
                      <a:pt x="219" y="0"/>
                      <a:pt x="260" y="11"/>
                      <a:pt x="282" y="45"/>
                    </a:cubicBezTo>
                    <a:cubicBezTo>
                      <a:pt x="313" y="92"/>
                      <a:pt x="342" y="140"/>
                      <a:pt x="372" y="189"/>
                    </a:cubicBezTo>
                    <a:cubicBezTo>
                      <a:pt x="399" y="234"/>
                      <a:pt x="428" y="277"/>
                      <a:pt x="455" y="323"/>
                    </a:cubicBezTo>
                    <a:cubicBezTo>
                      <a:pt x="489" y="377"/>
                      <a:pt x="489" y="377"/>
                      <a:pt x="489" y="377"/>
                    </a:cubicBezTo>
                    <a:cubicBezTo>
                      <a:pt x="489" y="377"/>
                      <a:pt x="733" y="312"/>
                      <a:pt x="991" y="403"/>
                    </a:cubicBezTo>
                    <a:cubicBezTo>
                      <a:pt x="1005" y="409"/>
                      <a:pt x="1017" y="418"/>
                      <a:pt x="1021" y="434"/>
                    </a:cubicBezTo>
                    <a:cubicBezTo>
                      <a:pt x="1045" y="491"/>
                      <a:pt x="1106" y="649"/>
                      <a:pt x="1111" y="798"/>
                    </a:cubicBezTo>
                    <a:cubicBezTo>
                      <a:pt x="1118" y="837"/>
                      <a:pt x="1129" y="869"/>
                      <a:pt x="1135" y="891"/>
                    </a:cubicBezTo>
                    <a:lnTo>
                      <a:pt x="1159" y="946"/>
                    </a:lnTo>
                    <a:close/>
                    <a:moveTo>
                      <a:pt x="1159" y="946"/>
                    </a:moveTo>
                    <a:cubicBezTo>
                      <a:pt x="1159" y="946"/>
                      <a:pt x="1159" y="946"/>
                      <a:pt x="1159" y="9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  <p:grpSp>
          <p:nvGrpSpPr>
            <p:cNvPr id="38" name="Group 208">
              <a:extLst>
                <a:ext uri="{FF2B5EF4-FFF2-40B4-BE49-F238E27FC236}">
                  <a16:creationId xmlns="" xmlns:a16="http://schemas.microsoft.com/office/drawing/2014/main" id="{1D687BC3-6CFB-4175-B287-EE8A08C666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925608" y="2764663"/>
              <a:ext cx="314243" cy="335001"/>
              <a:chOff x="-147937" y="146465"/>
              <a:chExt cx="4657998" cy="4965695"/>
            </a:xfrm>
          </p:grpSpPr>
          <p:sp>
            <p:nvSpPr>
              <p:cNvPr id="49" name="Freeform 28">
                <a:extLst>
                  <a:ext uri="{FF2B5EF4-FFF2-40B4-BE49-F238E27FC236}">
                    <a16:creationId xmlns="" xmlns:a16="http://schemas.microsoft.com/office/drawing/2014/main" id="{138FCF37-5E02-4FA8-9513-CDE18FB554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147937" y="3462308"/>
                <a:ext cx="4657998" cy="1649832"/>
              </a:xfrm>
              <a:custGeom>
                <a:avLst/>
                <a:gdLst>
                  <a:gd name="T0" fmla="*/ 1002 w 1462"/>
                  <a:gd name="T1" fmla="*/ 0 h 518"/>
                  <a:gd name="T2" fmla="*/ 974 w 1462"/>
                  <a:gd name="T3" fmla="*/ 25 h 518"/>
                  <a:gd name="T4" fmla="*/ 731 w 1462"/>
                  <a:gd name="T5" fmla="*/ 245 h 518"/>
                  <a:gd name="T6" fmla="*/ 487 w 1462"/>
                  <a:gd name="T7" fmla="*/ 25 h 518"/>
                  <a:gd name="T8" fmla="*/ 459 w 1462"/>
                  <a:gd name="T9" fmla="*/ 0 h 518"/>
                  <a:gd name="T10" fmla="*/ 126 w 1462"/>
                  <a:gd name="T11" fmla="*/ 0 h 518"/>
                  <a:gd name="T12" fmla="*/ 0 w 1462"/>
                  <a:gd name="T13" fmla="*/ 126 h 518"/>
                  <a:gd name="T14" fmla="*/ 0 w 1462"/>
                  <a:gd name="T15" fmla="*/ 391 h 518"/>
                  <a:gd name="T16" fmla="*/ 126 w 1462"/>
                  <a:gd name="T17" fmla="*/ 518 h 518"/>
                  <a:gd name="T18" fmla="*/ 1335 w 1462"/>
                  <a:gd name="T19" fmla="*/ 518 h 518"/>
                  <a:gd name="T20" fmla="*/ 1462 w 1462"/>
                  <a:gd name="T21" fmla="*/ 391 h 518"/>
                  <a:gd name="T22" fmla="*/ 1462 w 1462"/>
                  <a:gd name="T23" fmla="*/ 127 h 518"/>
                  <a:gd name="T24" fmla="*/ 1335 w 1462"/>
                  <a:gd name="T25" fmla="*/ 0 h 518"/>
                  <a:gd name="T26" fmla="*/ 1002 w 1462"/>
                  <a:gd name="T27" fmla="*/ 0 h 518"/>
                  <a:gd name="T28" fmla="*/ 1002 w 1462"/>
                  <a:gd name="T29" fmla="*/ 0 h 518"/>
                  <a:gd name="T30" fmla="*/ 1002 w 1462"/>
                  <a:gd name="T31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2" h="518">
                    <a:moveTo>
                      <a:pt x="1002" y="0"/>
                    </a:moveTo>
                    <a:cubicBezTo>
                      <a:pt x="988" y="0"/>
                      <a:pt x="976" y="11"/>
                      <a:pt x="974" y="25"/>
                    </a:cubicBezTo>
                    <a:cubicBezTo>
                      <a:pt x="962" y="149"/>
                      <a:pt x="858" y="245"/>
                      <a:pt x="731" y="245"/>
                    </a:cubicBezTo>
                    <a:cubicBezTo>
                      <a:pt x="604" y="245"/>
                      <a:pt x="500" y="149"/>
                      <a:pt x="487" y="25"/>
                    </a:cubicBezTo>
                    <a:cubicBezTo>
                      <a:pt x="485" y="11"/>
                      <a:pt x="474" y="0"/>
                      <a:pt x="459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57" y="0"/>
                      <a:pt x="0" y="57"/>
                      <a:pt x="0" y="126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461"/>
                      <a:pt x="57" y="518"/>
                      <a:pt x="126" y="518"/>
                    </a:cubicBezTo>
                    <a:cubicBezTo>
                      <a:pt x="1335" y="518"/>
                      <a:pt x="1335" y="518"/>
                      <a:pt x="1335" y="518"/>
                    </a:cubicBezTo>
                    <a:cubicBezTo>
                      <a:pt x="1405" y="518"/>
                      <a:pt x="1462" y="461"/>
                      <a:pt x="1462" y="391"/>
                    </a:cubicBezTo>
                    <a:cubicBezTo>
                      <a:pt x="1462" y="127"/>
                      <a:pt x="1462" y="127"/>
                      <a:pt x="1462" y="127"/>
                    </a:cubicBezTo>
                    <a:cubicBezTo>
                      <a:pt x="1462" y="57"/>
                      <a:pt x="1405" y="0"/>
                      <a:pt x="1335" y="0"/>
                    </a:cubicBezTo>
                    <a:cubicBezTo>
                      <a:pt x="1002" y="0"/>
                      <a:pt x="1002" y="0"/>
                      <a:pt x="1002" y="0"/>
                    </a:cubicBezTo>
                    <a:close/>
                    <a:moveTo>
                      <a:pt x="1002" y="0"/>
                    </a:moveTo>
                    <a:cubicBezTo>
                      <a:pt x="1002" y="0"/>
                      <a:pt x="1002" y="0"/>
                      <a:pt x="100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="" xmlns:a16="http://schemas.microsoft.com/office/drawing/2014/main" id="{4BDFAC4D-5776-4788-8A00-025EBCE3558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48910" y="146465"/>
                <a:ext cx="2264305" cy="3348193"/>
              </a:xfrm>
              <a:custGeom>
                <a:avLst/>
                <a:gdLst>
                  <a:gd name="T0" fmla="*/ 547 w 716"/>
                  <a:gd name="T1" fmla="*/ 636 h 1055"/>
                  <a:gd name="T2" fmla="*/ 448 w 716"/>
                  <a:gd name="T3" fmla="*/ 734 h 1055"/>
                  <a:gd name="T4" fmla="*/ 448 w 716"/>
                  <a:gd name="T5" fmla="*/ 90 h 1055"/>
                  <a:gd name="T6" fmla="*/ 358 w 716"/>
                  <a:gd name="T7" fmla="*/ 0 h 1055"/>
                  <a:gd name="T8" fmla="*/ 268 w 716"/>
                  <a:gd name="T9" fmla="*/ 90 h 1055"/>
                  <a:gd name="T10" fmla="*/ 268 w 716"/>
                  <a:gd name="T11" fmla="*/ 734 h 1055"/>
                  <a:gd name="T12" fmla="*/ 169 w 716"/>
                  <a:gd name="T13" fmla="*/ 636 h 1055"/>
                  <a:gd name="T14" fmla="*/ 54 w 716"/>
                  <a:gd name="T15" fmla="*/ 621 h 1055"/>
                  <a:gd name="T16" fmla="*/ 40 w 716"/>
                  <a:gd name="T17" fmla="*/ 760 h 1055"/>
                  <a:gd name="T18" fmla="*/ 305 w 716"/>
                  <a:gd name="T19" fmla="*/ 1025 h 1055"/>
                  <a:gd name="T20" fmla="*/ 411 w 716"/>
                  <a:gd name="T21" fmla="*/ 1025 h 1055"/>
                  <a:gd name="T22" fmla="*/ 676 w 716"/>
                  <a:gd name="T23" fmla="*/ 760 h 1055"/>
                  <a:gd name="T24" fmla="*/ 662 w 716"/>
                  <a:gd name="T25" fmla="*/ 621 h 1055"/>
                  <a:gd name="T26" fmla="*/ 547 w 716"/>
                  <a:gd name="T27" fmla="*/ 636 h 1055"/>
                  <a:gd name="T28" fmla="*/ 547 w 716"/>
                  <a:gd name="T29" fmla="*/ 636 h 1055"/>
                  <a:gd name="T30" fmla="*/ 547 w 716"/>
                  <a:gd name="T31" fmla="*/ 63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6" h="1055">
                    <a:moveTo>
                      <a:pt x="547" y="636"/>
                    </a:moveTo>
                    <a:cubicBezTo>
                      <a:pt x="448" y="734"/>
                      <a:pt x="448" y="734"/>
                      <a:pt x="448" y="734"/>
                    </a:cubicBezTo>
                    <a:cubicBezTo>
                      <a:pt x="448" y="90"/>
                      <a:pt x="448" y="90"/>
                      <a:pt x="448" y="90"/>
                    </a:cubicBezTo>
                    <a:cubicBezTo>
                      <a:pt x="448" y="40"/>
                      <a:pt x="407" y="0"/>
                      <a:pt x="358" y="0"/>
                    </a:cubicBezTo>
                    <a:cubicBezTo>
                      <a:pt x="308" y="0"/>
                      <a:pt x="268" y="40"/>
                      <a:pt x="268" y="90"/>
                    </a:cubicBezTo>
                    <a:cubicBezTo>
                      <a:pt x="268" y="734"/>
                      <a:pt x="268" y="734"/>
                      <a:pt x="268" y="734"/>
                    </a:cubicBezTo>
                    <a:cubicBezTo>
                      <a:pt x="169" y="636"/>
                      <a:pt x="169" y="636"/>
                      <a:pt x="169" y="636"/>
                    </a:cubicBezTo>
                    <a:cubicBezTo>
                      <a:pt x="139" y="605"/>
                      <a:pt x="90" y="597"/>
                      <a:pt x="54" y="621"/>
                    </a:cubicBezTo>
                    <a:cubicBezTo>
                      <a:pt x="5" y="654"/>
                      <a:pt x="0" y="721"/>
                      <a:pt x="40" y="760"/>
                    </a:cubicBezTo>
                    <a:cubicBezTo>
                      <a:pt x="305" y="1025"/>
                      <a:pt x="305" y="1025"/>
                      <a:pt x="305" y="1025"/>
                    </a:cubicBezTo>
                    <a:cubicBezTo>
                      <a:pt x="334" y="1055"/>
                      <a:pt x="382" y="1055"/>
                      <a:pt x="411" y="1025"/>
                    </a:cubicBezTo>
                    <a:cubicBezTo>
                      <a:pt x="676" y="760"/>
                      <a:pt x="676" y="760"/>
                      <a:pt x="676" y="760"/>
                    </a:cubicBezTo>
                    <a:cubicBezTo>
                      <a:pt x="716" y="721"/>
                      <a:pt x="711" y="654"/>
                      <a:pt x="662" y="621"/>
                    </a:cubicBezTo>
                    <a:cubicBezTo>
                      <a:pt x="626" y="597"/>
                      <a:pt x="577" y="605"/>
                      <a:pt x="547" y="636"/>
                    </a:cubicBezTo>
                    <a:close/>
                    <a:moveTo>
                      <a:pt x="547" y="636"/>
                    </a:moveTo>
                    <a:cubicBezTo>
                      <a:pt x="547" y="636"/>
                      <a:pt x="547" y="636"/>
                      <a:pt x="547" y="6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  <p:sp>
          <p:nvSpPr>
            <p:cNvPr id="39" name="Oval 5">
              <a:extLst>
                <a:ext uri="{FF2B5EF4-FFF2-40B4-BE49-F238E27FC236}">
                  <a16:creationId xmlns="" xmlns:a16="http://schemas.microsoft.com/office/drawing/2014/main" id="{BDC2D623-2468-48DD-93E6-06FC7B3495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20418" y="2399111"/>
              <a:ext cx="389531" cy="3917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40" name="Oval 62">
              <a:extLst>
                <a:ext uri="{FF2B5EF4-FFF2-40B4-BE49-F238E27FC236}">
                  <a16:creationId xmlns="" xmlns:a16="http://schemas.microsoft.com/office/drawing/2014/main" id="{8E3EBEB6-28F6-4578-9F87-A3DE5364DB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21335" y="2394746"/>
              <a:ext cx="454998" cy="4593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rgbClr val="282F39"/>
                </a:solidFill>
              </a:endParaRPr>
            </a:p>
          </p:txBody>
        </p:sp>
        <p:sp>
          <p:nvSpPr>
            <p:cNvPr id="41" name="Oval 62">
              <a:extLst>
                <a:ext uri="{FF2B5EF4-FFF2-40B4-BE49-F238E27FC236}">
                  <a16:creationId xmlns="" xmlns:a16="http://schemas.microsoft.com/office/drawing/2014/main" id="{91DEAB20-80A5-4BB3-A453-6D1A25ADC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83879" y="2401293"/>
              <a:ext cx="253140" cy="255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rgbClr val="282F39"/>
                </a:solidFill>
              </a:endParaRPr>
            </a:p>
          </p:txBody>
        </p:sp>
        <p:sp>
          <p:nvSpPr>
            <p:cNvPr id="42" name="Oval 78">
              <a:extLst>
                <a:ext uri="{FF2B5EF4-FFF2-40B4-BE49-F238E27FC236}">
                  <a16:creationId xmlns="" xmlns:a16="http://schemas.microsoft.com/office/drawing/2014/main" id="{D9906D65-EF8B-4AD2-BB71-A10D40728C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8266" y="2937073"/>
              <a:ext cx="404806" cy="409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43" name="Oval 5">
              <a:extLst>
                <a:ext uri="{FF2B5EF4-FFF2-40B4-BE49-F238E27FC236}">
                  <a16:creationId xmlns="" xmlns:a16="http://schemas.microsoft.com/office/drawing/2014/main" id="{8639F8A0-72D5-4A34-9EEE-7D1FBD6BF3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45106" y="3361552"/>
              <a:ext cx="389531" cy="3917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cxnSp>
          <p:nvCxnSpPr>
            <p:cNvPr id="44" name="Straight Connector 244">
              <a:extLst>
                <a:ext uri="{FF2B5EF4-FFF2-40B4-BE49-F238E27FC236}">
                  <a16:creationId xmlns="" xmlns:a16="http://schemas.microsoft.com/office/drawing/2014/main" id="{BAE4746C-74B8-40B2-B8C7-3C0CDF4C35BD}"/>
                </a:ext>
              </a:extLst>
            </p:cNvPr>
            <p:cNvCxnSpPr/>
            <p:nvPr userDrawn="1"/>
          </p:nvCxnSpPr>
          <p:spPr>
            <a:xfrm flipH="1" flipV="1">
              <a:off x="4734637" y="3556877"/>
              <a:ext cx="424446" cy="1092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5">
              <a:extLst>
                <a:ext uri="{FF2B5EF4-FFF2-40B4-BE49-F238E27FC236}">
                  <a16:creationId xmlns="" xmlns:a16="http://schemas.microsoft.com/office/drawing/2014/main" id="{B380FA6F-6308-4083-9413-1A4F68FED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65896" y="2251798"/>
              <a:ext cx="212769" cy="2149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46" name="Oval 62">
              <a:extLst>
                <a:ext uri="{FF2B5EF4-FFF2-40B4-BE49-F238E27FC236}">
                  <a16:creationId xmlns="" xmlns:a16="http://schemas.microsoft.com/office/drawing/2014/main" id="{B4DF3FAA-B857-4261-A8B8-390802CA6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43957" y="2633719"/>
              <a:ext cx="295694" cy="297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rgbClr val="282F39"/>
                </a:solidFill>
              </a:endParaRPr>
            </a:p>
          </p:txBody>
        </p:sp>
        <p:cxnSp>
          <p:nvCxnSpPr>
            <p:cNvPr id="47" name="Straight Connector 261">
              <a:extLst>
                <a:ext uri="{FF2B5EF4-FFF2-40B4-BE49-F238E27FC236}">
                  <a16:creationId xmlns="" xmlns:a16="http://schemas.microsoft.com/office/drawing/2014/main" id="{CFE300C3-C61E-4CDD-81AA-FE30E4668226}"/>
                </a:ext>
              </a:extLst>
            </p:cNvPr>
            <p:cNvCxnSpPr/>
            <p:nvPr userDrawn="1"/>
          </p:nvCxnSpPr>
          <p:spPr>
            <a:xfrm flipH="1" flipV="1">
              <a:off x="4296006" y="2887970"/>
              <a:ext cx="349159" cy="86205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65">
              <a:extLst>
                <a:ext uri="{FF2B5EF4-FFF2-40B4-BE49-F238E27FC236}">
                  <a16:creationId xmlns="" xmlns:a16="http://schemas.microsoft.com/office/drawing/2014/main" id="{6CC6F20A-6322-4731-9802-C6E8A70BEDCD}"/>
                </a:ext>
              </a:extLst>
            </p:cNvPr>
            <p:cNvCxnSpPr/>
            <p:nvPr userDrawn="1"/>
          </p:nvCxnSpPr>
          <p:spPr>
            <a:xfrm>
              <a:off x="4771735" y="2466765"/>
              <a:ext cx="133117" cy="246612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78" y="56368"/>
            <a:ext cx="7886700" cy="59677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6" name="Espace réservé du texte 92"/>
          <p:cNvSpPr>
            <a:spLocks noGrp="1"/>
          </p:cNvSpPr>
          <p:nvPr>
            <p:ph type="body" sz="quarter" idx="13"/>
          </p:nvPr>
        </p:nvSpPr>
        <p:spPr>
          <a:xfrm>
            <a:off x="254578" y="1274764"/>
            <a:ext cx="4100698" cy="7842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7" name="Espace réservé du texte 92"/>
          <p:cNvSpPr>
            <a:spLocks noGrp="1"/>
          </p:cNvSpPr>
          <p:nvPr>
            <p:ph type="body" sz="quarter" idx="14"/>
          </p:nvPr>
        </p:nvSpPr>
        <p:spPr>
          <a:xfrm>
            <a:off x="254578" y="2456322"/>
            <a:ext cx="4100698" cy="7842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8" name="Espace réservé du texte 92"/>
          <p:cNvSpPr>
            <a:spLocks noGrp="1"/>
          </p:cNvSpPr>
          <p:nvPr>
            <p:ph type="body" sz="quarter" idx="15"/>
          </p:nvPr>
        </p:nvSpPr>
        <p:spPr>
          <a:xfrm>
            <a:off x="254578" y="3637880"/>
            <a:ext cx="4100698" cy="7842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9" name="Espace réservé du texte 92"/>
          <p:cNvSpPr>
            <a:spLocks noGrp="1"/>
          </p:cNvSpPr>
          <p:nvPr>
            <p:ph type="body" sz="quarter" idx="16"/>
          </p:nvPr>
        </p:nvSpPr>
        <p:spPr>
          <a:xfrm>
            <a:off x="254578" y="4819437"/>
            <a:ext cx="4100698" cy="7842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7" name="Espace réservé de la date 3">
            <a:extLst>
              <a:ext uri="{FF2B5EF4-FFF2-40B4-BE49-F238E27FC236}">
                <a16:creationId xmlns="" xmlns:a16="http://schemas.microsoft.com/office/drawing/2014/main" id="{3AEA6CD8-26A4-4DEE-B4AA-171E7E20726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05FC-6522-44D7-897C-E87DD946EEFA}" type="datetimeFigureOut">
              <a:rPr lang="fr-FR"/>
              <a:pPr>
                <a:defRPr/>
              </a:pPr>
              <a:t>05/01/2022</a:t>
            </a:fld>
            <a:endParaRPr lang="fr-FR"/>
          </a:p>
        </p:txBody>
      </p:sp>
      <p:sp>
        <p:nvSpPr>
          <p:cNvPr id="58" name="Espace réservé du pied de page 4">
            <a:extLst>
              <a:ext uri="{FF2B5EF4-FFF2-40B4-BE49-F238E27FC236}">
                <a16:creationId xmlns="" xmlns:a16="http://schemas.microsoft.com/office/drawing/2014/main" id="{59E8ADC4-4454-454D-AEBA-ED24C2E973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803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="" xmlns:a16="http://schemas.microsoft.com/office/drawing/2014/main" id="{C46B9897-9779-4F4E-908C-73DC8DF7EA45}"/>
              </a:ext>
            </a:extLst>
          </p:cNvPr>
          <p:cNvGrpSpPr>
            <a:grpSpLocks/>
          </p:cNvGrpSpPr>
          <p:nvPr/>
        </p:nvGrpSpPr>
        <p:grpSpPr bwMode="auto">
          <a:xfrm>
            <a:off x="520303" y="909639"/>
            <a:ext cx="3589734" cy="5038725"/>
            <a:chOff x="5995988" y="2712903"/>
            <a:chExt cx="2457450" cy="2587625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F6C4BBAB-3666-4790-B6E9-4981BE555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DF017B3A-7DA6-497A-9089-3047A04AA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5190" y="3269723"/>
              <a:ext cx="1450833" cy="1435667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2472B92-C1C8-4A03-B700-93CAC6505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0914" y="2875139"/>
              <a:ext cx="1380737" cy="1384306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sp>
        <p:nvSpPr>
          <p:cNvPr id="107" name="Espace réservé du texte 92"/>
          <p:cNvSpPr>
            <a:spLocks noGrp="1"/>
          </p:cNvSpPr>
          <p:nvPr>
            <p:ph type="body" sz="quarter" idx="14"/>
          </p:nvPr>
        </p:nvSpPr>
        <p:spPr>
          <a:xfrm>
            <a:off x="4786650" y="4341992"/>
            <a:ext cx="4100698" cy="784225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8" name="Espace réservé du texte 92"/>
          <p:cNvSpPr>
            <a:spLocks noGrp="1"/>
          </p:cNvSpPr>
          <p:nvPr>
            <p:ph type="body" sz="quarter" idx="15"/>
          </p:nvPr>
        </p:nvSpPr>
        <p:spPr>
          <a:xfrm>
            <a:off x="4801597" y="3166616"/>
            <a:ext cx="4100698" cy="784225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9" name="Espace réservé du texte 92"/>
          <p:cNvSpPr>
            <a:spLocks noGrp="1"/>
          </p:cNvSpPr>
          <p:nvPr>
            <p:ph type="body" sz="quarter" idx="16"/>
          </p:nvPr>
        </p:nvSpPr>
        <p:spPr>
          <a:xfrm>
            <a:off x="4801598" y="2060953"/>
            <a:ext cx="4100698" cy="784225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254578" y="56368"/>
            <a:ext cx="7886700" cy="59677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="" xmlns:a16="http://schemas.microsoft.com/office/drawing/2014/main" id="{24C71BD2-08C2-4613-8116-5067CB64FAC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9F05-77E3-4688-A873-70C376E13EFB}" type="datetimeFigureOut">
              <a:rPr lang="fr-FR"/>
              <a:pPr>
                <a:defRPr/>
              </a:pPr>
              <a:t>05/01/2022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F65924BD-809D-4530-88C2-AE83D52A53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52496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4">
            <a:extLst>
              <a:ext uri="{FF2B5EF4-FFF2-40B4-BE49-F238E27FC236}">
                <a16:creationId xmlns="" xmlns:a16="http://schemas.microsoft.com/office/drawing/2014/main" id="{772A8224-4899-4FB5-A743-73BB184A4361}"/>
              </a:ext>
            </a:extLst>
          </p:cNvPr>
          <p:cNvSpPr/>
          <p:nvPr/>
        </p:nvSpPr>
        <p:spPr>
          <a:xfrm flipV="1">
            <a:off x="3580210" y="5588000"/>
            <a:ext cx="2053828" cy="300038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4B9EFE2C-4120-4C08-B5BE-E9F20EB0E318}"/>
              </a:ext>
            </a:extLst>
          </p:cNvPr>
          <p:cNvSpPr>
            <a:spLocks/>
          </p:cNvSpPr>
          <p:nvPr/>
        </p:nvSpPr>
        <p:spPr bwMode="auto">
          <a:xfrm>
            <a:off x="3086101" y="4122739"/>
            <a:ext cx="2612231" cy="1246187"/>
          </a:xfrm>
          <a:custGeom>
            <a:avLst/>
            <a:gdLst>
              <a:gd name="T0" fmla="*/ 451 w 629"/>
              <a:gd name="T1" fmla="*/ 74 h 225"/>
              <a:gd name="T2" fmla="*/ 466 w 629"/>
              <a:gd name="T3" fmla="*/ 74 h 225"/>
              <a:gd name="T4" fmla="*/ 503 w 629"/>
              <a:gd name="T5" fmla="*/ 64 h 225"/>
              <a:gd name="T6" fmla="*/ 583 w 629"/>
              <a:gd name="T7" fmla="*/ 15 h 225"/>
              <a:gd name="T8" fmla="*/ 600 w 629"/>
              <a:gd name="T9" fmla="*/ 4 h 225"/>
              <a:gd name="T10" fmla="*/ 621 w 629"/>
              <a:gd name="T11" fmla="*/ 9 h 225"/>
              <a:gd name="T12" fmla="*/ 627 w 629"/>
              <a:gd name="T13" fmla="*/ 19 h 225"/>
              <a:gd name="T14" fmla="*/ 626 w 629"/>
              <a:gd name="T15" fmla="*/ 26 h 225"/>
              <a:gd name="T16" fmla="*/ 588 w 629"/>
              <a:gd name="T17" fmla="*/ 67 h 225"/>
              <a:gd name="T18" fmla="*/ 547 w 629"/>
              <a:gd name="T19" fmla="*/ 105 h 225"/>
              <a:gd name="T20" fmla="*/ 516 w 629"/>
              <a:gd name="T21" fmla="*/ 135 h 225"/>
              <a:gd name="T22" fmla="*/ 497 w 629"/>
              <a:gd name="T23" fmla="*/ 148 h 225"/>
              <a:gd name="T24" fmla="*/ 447 w 629"/>
              <a:gd name="T25" fmla="*/ 179 h 225"/>
              <a:gd name="T26" fmla="*/ 393 w 629"/>
              <a:gd name="T27" fmla="*/ 219 h 225"/>
              <a:gd name="T28" fmla="*/ 371 w 629"/>
              <a:gd name="T29" fmla="*/ 223 h 225"/>
              <a:gd name="T30" fmla="*/ 329 w 629"/>
              <a:gd name="T31" fmla="*/ 212 h 225"/>
              <a:gd name="T32" fmla="*/ 285 w 629"/>
              <a:gd name="T33" fmla="*/ 201 h 225"/>
              <a:gd name="T34" fmla="*/ 225 w 629"/>
              <a:gd name="T35" fmla="*/ 189 h 225"/>
              <a:gd name="T36" fmla="*/ 186 w 629"/>
              <a:gd name="T37" fmla="*/ 181 h 225"/>
              <a:gd name="T38" fmla="*/ 169 w 629"/>
              <a:gd name="T39" fmla="*/ 180 h 225"/>
              <a:gd name="T40" fmla="*/ 121 w 629"/>
              <a:gd name="T41" fmla="*/ 170 h 225"/>
              <a:gd name="T42" fmla="*/ 66 w 629"/>
              <a:gd name="T43" fmla="*/ 157 h 225"/>
              <a:gd name="T44" fmla="*/ 23 w 629"/>
              <a:gd name="T45" fmla="*/ 149 h 225"/>
              <a:gd name="T46" fmla="*/ 9 w 629"/>
              <a:gd name="T47" fmla="*/ 145 h 225"/>
              <a:gd name="T48" fmla="*/ 4 w 629"/>
              <a:gd name="T49" fmla="*/ 140 h 225"/>
              <a:gd name="T50" fmla="*/ 3 w 629"/>
              <a:gd name="T51" fmla="*/ 94 h 225"/>
              <a:gd name="T52" fmla="*/ 21 w 629"/>
              <a:gd name="T53" fmla="*/ 29 h 225"/>
              <a:gd name="T54" fmla="*/ 39 w 629"/>
              <a:gd name="T55" fmla="*/ 4 h 225"/>
              <a:gd name="T56" fmla="*/ 45 w 629"/>
              <a:gd name="T57" fmla="*/ 2 h 225"/>
              <a:gd name="T58" fmla="*/ 106 w 629"/>
              <a:gd name="T59" fmla="*/ 21 h 225"/>
              <a:gd name="T60" fmla="*/ 125 w 629"/>
              <a:gd name="T61" fmla="*/ 27 h 225"/>
              <a:gd name="T62" fmla="*/ 135 w 629"/>
              <a:gd name="T63" fmla="*/ 27 h 225"/>
              <a:gd name="T64" fmla="*/ 175 w 629"/>
              <a:gd name="T65" fmla="*/ 17 h 225"/>
              <a:gd name="T66" fmla="*/ 231 w 629"/>
              <a:gd name="T67" fmla="*/ 11 h 225"/>
              <a:gd name="T68" fmla="*/ 274 w 629"/>
              <a:gd name="T69" fmla="*/ 24 h 225"/>
              <a:gd name="T70" fmla="*/ 329 w 629"/>
              <a:gd name="T71" fmla="*/ 52 h 225"/>
              <a:gd name="T72" fmla="*/ 356 w 629"/>
              <a:gd name="T73" fmla="*/ 57 h 225"/>
              <a:gd name="T74" fmla="*/ 417 w 629"/>
              <a:gd name="T75" fmla="*/ 71 h 225"/>
              <a:gd name="T76" fmla="*/ 433 w 629"/>
              <a:gd name="T77" fmla="*/ 87 h 225"/>
              <a:gd name="T78" fmla="*/ 422 w 629"/>
              <a:gd name="T79" fmla="*/ 112 h 225"/>
              <a:gd name="T80" fmla="*/ 386 w 629"/>
              <a:gd name="T81" fmla="*/ 113 h 225"/>
              <a:gd name="T82" fmla="*/ 309 w 629"/>
              <a:gd name="T83" fmla="*/ 113 h 225"/>
              <a:gd name="T84" fmla="*/ 279 w 629"/>
              <a:gd name="T85" fmla="*/ 120 h 225"/>
              <a:gd name="T86" fmla="*/ 272 w 629"/>
              <a:gd name="T87" fmla="*/ 134 h 225"/>
              <a:gd name="T88" fmla="*/ 285 w 629"/>
              <a:gd name="T89" fmla="*/ 141 h 225"/>
              <a:gd name="T90" fmla="*/ 296 w 629"/>
              <a:gd name="T91" fmla="*/ 137 h 225"/>
              <a:gd name="T92" fmla="*/ 366 w 629"/>
              <a:gd name="T93" fmla="*/ 134 h 225"/>
              <a:gd name="T94" fmla="*/ 409 w 629"/>
              <a:gd name="T95" fmla="*/ 136 h 225"/>
              <a:gd name="T96" fmla="*/ 437 w 629"/>
              <a:gd name="T97" fmla="*/ 130 h 225"/>
              <a:gd name="T98" fmla="*/ 453 w 629"/>
              <a:gd name="T99" fmla="*/ 77 h 225"/>
              <a:gd name="T100" fmla="*/ 451 w 629"/>
              <a:gd name="T101" fmla="*/ 7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9" h="225">
                <a:moveTo>
                  <a:pt x="451" y="74"/>
                </a:moveTo>
                <a:cubicBezTo>
                  <a:pt x="457" y="74"/>
                  <a:pt x="462" y="74"/>
                  <a:pt x="466" y="74"/>
                </a:cubicBezTo>
                <a:cubicBezTo>
                  <a:pt x="480" y="73"/>
                  <a:pt x="491" y="68"/>
                  <a:pt x="503" y="64"/>
                </a:cubicBezTo>
                <a:cubicBezTo>
                  <a:pt x="533" y="52"/>
                  <a:pt x="557" y="33"/>
                  <a:pt x="583" y="15"/>
                </a:cubicBezTo>
                <a:cubicBezTo>
                  <a:pt x="589" y="11"/>
                  <a:pt x="594" y="7"/>
                  <a:pt x="600" y="4"/>
                </a:cubicBezTo>
                <a:cubicBezTo>
                  <a:pt x="608" y="0"/>
                  <a:pt x="615" y="2"/>
                  <a:pt x="621" y="9"/>
                </a:cubicBezTo>
                <a:cubicBezTo>
                  <a:pt x="623" y="12"/>
                  <a:pt x="625" y="16"/>
                  <a:pt x="627" y="19"/>
                </a:cubicBezTo>
                <a:cubicBezTo>
                  <a:pt x="629" y="22"/>
                  <a:pt x="628" y="24"/>
                  <a:pt x="626" y="26"/>
                </a:cubicBezTo>
                <a:cubicBezTo>
                  <a:pt x="613" y="40"/>
                  <a:pt x="601" y="54"/>
                  <a:pt x="588" y="67"/>
                </a:cubicBezTo>
                <a:cubicBezTo>
                  <a:pt x="575" y="80"/>
                  <a:pt x="560" y="92"/>
                  <a:pt x="547" y="105"/>
                </a:cubicBezTo>
                <a:cubicBezTo>
                  <a:pt x="536" y="115"/>
                  <a:pt x="527" y="126"/>
                  <a:pt x="516" y="135"/>
                </a:cubicBezTo>
                <a:cubicBezTo>
                  <a:pt x="511" y="140"/>
                  <a:pt x="503" y="144"/>
                  <a:pt x="497" y="148"/>
                </a:cubicBezTo>
                <a:cubicBezTo>
                  <a:pt x="480" y="158"/>
                  <a:pt x="464" y="169"/>
                  <a:pt x="447" y="179"/>
                </a:cubicBezTo>
                <a:cubicBezTo>
                  <a:pt x="427" y="190"/>
                  <a:pt x="411" y="205"/>
                  <a:pt x="393" y="219"/>
                </a:cubicBezTo>
                <a:cubicBezTo>
                  <a:pt x="386" y="225"/>
                  <a:pt x="379" y="225"/>
                  <a:pt x="371" y="223"/>
                </a:cubicBezTo>
                <a:cubicBezTo>
                  <a:pt x="357" y="219"/>
                  <a:pt x="343" y="216"/>
                  <a:pt x="329" y="212"/>
                </a:cubicBezTo>
                <a:cubicBezTo>
                  <a:pt x="314" y="208"/>
                  <a:pt x="300" y="205"/>
                  <a:pt x="285" y="201"/>
                </a:cubicBezTo>
                <a:cubicBezTo>
                  <a:pt x="265" y="197"/>
                  <a:pt x="245" y="193"/>
                  <a:pt x="225" y="189"/>
                </a:cubicBezTo>
                <a:cubicBezTo>
                  <a:pt x="212" y="186"/>
                  <a:pt x="199" y="183"/>
                  <a:pt x="186" y="181"/>
                </a:cubicBezTo>
                <a:cubicBezTo>
                  <a:pt x="180" y="180"/>
                  <a:pt x="174" y="180"/>
                  <a:pt x="169" y="180"/>
                </a:cubicBezTo>
                <a:cubicBezTo>
                  <a:pt x="152" y="180"/>
                  <a:pt x="137" y="175"/>
                  <a:pt x="121" y="170"/>
                </a:cubicBezTo>
                <a:cubicBezTo>
                  <a:pt x="103" y="165"/>
                  <a:pt x="85" y="161"/>
                  <a:pt x="66" y="157"/>
                </a:cubicBezTo>
                <a:cubicBezTo>
                  <a:pt x="52" y="154"/>
                  <a:pt x="38" y="152"/>
                  <a:pt x="23" y="149"/>
                </a:cubicBezTo>
                <a:cubicBezTo>
                  <a:pt x="18" y="148"/>
                  <a:pt x="13" y="147"/>
                  <a:pt x="9" y="145"/>
                </a:cubicBezTo>
                <a:cubicBezTo>
                  <a:pt x="7" y="144"/>
                  <a:pt x="5" y="142"/>
                  <a:pt x="4" y="140"/>
                </a:cubicBezTo>
                <a:cubicBezTo>
                  <a:pt x="0" y="125"/>
                  <a:pt x="1" y="109"/>
                  <a:pt x="3" y="94"/>
                </a:cubicBezTo>
                <a:cubicBezTo>
                  <a:pt x="6" y="72"/>
                  <a:pt x="12" y="50"/>
                  <a:pt x="21" y="29"/>
                </a:cubicBezTo>
                <a:cubicBezTo>
                  <a:pt x="26" y="20"/>
                  <a:pt x="30" y="10"/>
                  <a:pt x="39" y="4"/>
                </a:cubicBezTo>
                <a:cubicBezTo>
                  <a:pt x="40" y="3"/>
                  <a:pt x="43" y="2"/>
                  <a:pt x="45" y="2"/>
                </a:cubicBezTo>
                <a:cubicBezTo>
                  <a:pt x="66" y="8"/>
                  <a:pt x="86" y="15"/>
                  <a:pt x="106" y="21"/>
                </a:cubicBezTo>
                <a:cubicBezTo>
                  <a:pt x="113" y="23"/>
                  <a:pt x="119" y="25"/>
                  <a:pt x="125" y="27"/>
                </a:cubicBezTo>
                <a:cubicBezTo>
                  <a:pt x="129" y="28"/>
                  <a:pt x="132" y="28"/>
                  <a:pt x="135" y="27"/>
                </a:cubicBezTo>
                <a:cubicBezTo>
                  <a:pt x="149" y="24"/>
                  <a:pt x="162" y="20"/>
                  <a:pt x="175" y="17"/>
                </a:cubicBezTo>
                <a:cubicBezTo>
                  <a:pt x="193" y="13"/>
                  <a:pt x="212" y="9"/>
                  <a:pt x="231" y="11"/>
                </a:cubicBezTo>
                <a:cubicBezTo>
                  <a:pt x="246" y="13"/>
                  <a:pt x="261" y="17"/>
                  <a:pt x="274" y="24"/>
                </a:cubicBezTo>
                <a:cubicBezTo>
                  <a:pt x="293" y="33"/>
                  <a:pt x="311" y="42"/>
                  <a:pt x="329" y="52"/>
                </a:cubicBezTo>
                <a:cubicBezTo>
                  <a:pt x="337" y="56"/>
                  <a:pt x="347" y="56"/>
                  <a:pt x="356" y="57"/>
                </a:cubicBezTo>
                <a:cubicBezTo>
                  <a:pt x="377" y="60"/>
                  <a:pt x="398" y="62"/>
                  <a:pt x="417" y="71"/>
                </a:cubicBezTo>
                <a:cubicBezTo>
                  <a:pt x="425" y="74"/>
                  <a:pt x="428" y="81"/>
                  <a:pt x="433" y="87"/>
                </a:cubicBezTo>
                <a:cubicBezTo>
                  <a:pt x="440" y="96"/>
                  <a:pt x="435" y="111"/>
                  <a:pt x="422" y="112"/>
                </a:cubicBezTo>
                <a:cubicBezTo>
                  <a:pt x="410" y="113"/>
                  <a:pt x="398" y="114"/>
                  <a:pt x="386" y="113"/>
                </a:cubicBezTo>
                <a:cubicBezTo>
                  <a:pt x="360" y="111"/>
                  <a:pt x="334" y="109"/>
                  <a:pt x="309" y="113"/>
                </a:cubicBezTo>
                <a:cubicBezTo>
                  <a:pt x="299" y="114"/>
                  <a:pt x="289" y="117"/>
                  <a:pt x="279" y="120"/>
                </a:cubicBezTo>
                <a:cubicBezTo>
                  <a:pt x="273" y="122"/>
                  <a:pt x="270" y="128"/>
                  <a:pt x="272" y="134"/>
                </a:cubicBezTo>
                <a:cubicBezTo>
                  <a:pt x="274" y="139"/>
                  <a:pt x="279" y="142"/>
                  <a:pt x="285" y="141"/>
                </a:cubicBezTo>
                <a:cubicBezTo>
                  <a:pt x="289" y="140"/>
                  <a:pt x="292" y="138"/>
                  <a:pt x="296" y="137"/>
                </a:cubicBezTo>
                <a:cubicBezTo>
                  <a:pt x="319" y="131"/>
                  <a:pt x="343" y="132"/>
                  <a:pt x="366" y="134"/>
                </a:cubicBezTo>
                <a:cubicBezTo>
                  <a:pt x="381" y="135"/>
                  <a:pt x="395" y="136"/>
                  <a:pt x="409" y="136"/>
                </a:cubicBezTo>
                <a:cubicBezTo>
                  <a:pt x="418" y="136"/>
                  <a:pt x="428" y="134"/>
                  <a:pt x="437" y="130"/>
                </a:cubicBezTo>
                <a:cubicBezTo>
                  <a:pt x="454" y="122"/>
                  <a:pt x="465" y="96"/>
                  <a:pt x="453" y="77"/>
                </a:cubicBezTo>
                <a:cubicBezTo>
                  <a:pt x="452" y="76"/>
                  <a:pt x="452" y="76"/>
                  <a:pt x="451" y="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282F39"/>
              </a:solidFill>
            </a:endParaRPr>
          </a:p>
        </p:txBody>
      </p:sp>
      <p:grpSp>
        <p:nvGrpSpPr>
          <p:cNvPr id="10" name="Group 35">
            <a:extLst>
              <a:ext uri="{FF2B5EF4-FFF2-40B4-BE49-F238E27FC236}">
                <a16:creationId xmlns="" xmlns:a16="http://schemas.microsoft.com/office/drawing/2014/main" id="{CB39B0B0-BE53-40A1-959E-478E22EC0536}"/>
              </a:ext>
            </a:extLst>
          </p:cNvPr>
          <p:cNvGrpSpPr/>
          <p:nvPr/>
        </p:nvGrpSpPr>
        <p:grpSpPr>
          <a:xfrm>
            <a:off x="4008982" y="1955186"/>
            <a:ext cx="1298621" cy="2111981"/>
            <a:chOff x="7549436" y="-3035119"/>
            <a:chExt cx="1474296" cy="1798263"/>
          </a:xfrm>
          <a:solidFill>
            <a:srgbClr val="92D050"/>
          </a:solidFill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083076C3-8115-4E3C-BC34-D19D48C5F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7222" y="-2761530"/>
              <a:ext cx="917325" cy="1524674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BDB3EBFE-D0EC-4F06-BEBF-214BF1ECE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3578" y="-2329808"/>
              <a:ext cx="65073" cy="110555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67848087-B737-4063-A190-0CB174523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5765" y="-2182168"/>
              <a:ext cx="235803" cy="378545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06E4BECB-DE92-42D1-AAA2-377EB6A72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842" y="-2203160"/>
              <a:ext cx="105657" cy="130847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8C113730-8613-4637-ADE0-05E111B1D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6846" y="-2653076"/>
              <a:ext cx="381344" cy="41563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F6CF3D6C-3509-429D-9A55-E72FB413B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6846" y="-3035119"/>
              <a:ext cx="58776" cy="223908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9DC52C87-0EBA-40D6-B7FD-F38BFEBB5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9293" y="-2944156"/>
              <a:ext cx="149039" cy="207115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A6019868-BD7D-447D-9636-97C56D4A2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3555" y="-2052722"/>
              <a:ext cx="209214" cy="146940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63CC0D90-AE03-471C-95CD-7152D8A42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0399" y="-2682464"/>
              <a:ext cx="209214" cy="145540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45D41E3-050D-453C-9BBA-B23326C414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9824" y="-2322811"/>
              <a:ext cx="223908" cy="59476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54B10602-F0D1-4F1E-AA26-4726B497C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9436" y="-2322811"/>
              <a:ext cx="222509" cy="59476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3C42C53A-4693-44A8-B273-7F31A57FE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3555" y="-2682464"/>
              <a:ext cx="209214" cy="145540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F6AA18E8-518C-49D0-8FF6-DFBB784AF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0399" y="-2052722"/>
              <a:ext cx="209214" cy="146940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D2D3B980-444D-4D23-A3DC-AFE9E793B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4837" y="-2944156"/>
              <a:ext cx="149039" cy="207115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</p:grp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254578" y="56368"/>
            <a:ext cx="7886700" cy="59677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6" name="Espace réservé du texte 92"/>
          <p:cNvSpPr>
            <a:spLocks noGrp="1"/>
          </p:cNvSpPr>
          <p:nvPr>
            <p:ph type="body" sz="quarter" idx="16"/>
          </p:nvPr>
        </p:nvSpPr>
        <p:spPr>
          <a:xfrm>
            <a:off x="500835" y="1955185"/>
            <a:ext cx="1908247" cy="153091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7" name="Espace réservé du texte 92"/>
          <p:cNvSpPr>
            <a:spLocks noGrp="1"/>
          </p:cNvSpPr>
          <p:nvPr>
            <p:ph type="body" sz="quarter" idx="17"/>
          </p:nvPr>
        </p:nvSpPr>
        <p:spPr>
          <a:xfrm>
            <a:off x="502319" y="3974191"/>
            <a:ext cx="1908247" cy="153091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0" name="Espace réservé du texte 92"/>
          <p:cNvSpPr>
            <a:spLocks noGrp="1"/>
          </p:cNvSpPr>
          <p:nvPr>
            <p:ph type="body" sz="quarter" idx="18"/>
          </p:nvPr>
        </p:nvSpPr>
        <p:spPr>
          <a:xfrm>
            <a:off x="6513488" y="1963612"/>
            <a:ext cx="1908247" cy="153091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1" name="Espace réservé du texte 92"/>
          <p:cNvSpPr>
            <a:spLocks noGrp="1"/>
          </p:cNvSpPr>
          <p:nvPr>
            <p:ph type="body" sz="quarter" idx="19"/>
          </p:nvPr>
        </p:nvSpPr>
        <p:spPr>
          <a:xfrm>
            <a:off x="6513488" y="3974191"/>
            <a:ext cx="1908247" cy="153091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2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2686050" y="652463"/>
            <a:ext cx="4163616" cy="83185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" name="Espace réservé de la date 3">
            <a:extLst>
              <a:ext uri="{FF2B5EF4-FFF2-40B4-BE49-F238E27FC236}">
                <a16:creationId xmlns="" xmlns:a16="http://schemas.microsoft.com/office/drawing/2014/main" id="{3031221A-0D92-41E8-A439-FCEDAEFFA1D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32C4-1EAF-424C-9804-DA990D42DBAD}" type="datetimeFigureOut">
              <a:rPr lang="fr-FR"/>
              <a:pPr>
                <a:defRPr/>
              </a:pPr>
              <a:t>05/01/2022</a:t>
            </a:fld>
            <a:endParaRPr lang="fr-FR"/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="" xmlns:a16="http://schemas.microsoft.com/office/drawing/2014/main" id="{095128AC-DE4D-48A1-8560-9CD5FFBC046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955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C0F3A188-C364-4B84-9983-60885827D853}"/>
              </a:ext>
            </a:extLst>
          </p:cNvPr>
          <p:cNvGrpSpPr>
            <a:grpSpLocks/>
          </p:cNvGrpSpPr>
          <p:nvPr/>
        </p:nvGrpSpPr>
        <p:grpSpPr bwMode="auto">
          <a:xfrm>
            <a:off x="254794" y="1876425"/>
            <a:ext cx="2034779" cy="2857500"/>
            <a:chOff x="5995988" y="2712903"/>
            <a:chExt cx="2457450" cy="2587625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EB63E6B9-643E-4976-849A-1BE07016D9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37C2F686-3AD8-42C1-BE7E-72BC10CF85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5087" y="3270680"/>
              <a:ext cx="1450887" cy="1434694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FBFEB074-7097-4429-9485-16D509D1F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9937" y="2875349"/>
              <a:ext cx="1381866" cy="1384379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78" y="56368"/>
            <a:ext cx="7886700" cy="596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52E7FBAB-2BD4-4039-B30C-81391E57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6C87-F8D0-4C60-ACA6-12B8552533E3}" type="datetimeFigureOut">
              <a:rPr lang="fr-FR"/>
              <a:pPr>
                <a:defRPr/>
              </a:pPr>
              <a:t>05/01/2022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F8540193-DEAF-4D7F-944A-971F9C75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40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AF705E-6010-431B-AC78-7263C9AD8D88}" type="datetimeFigureOut">
              <a:rPr lang="fr-FR" smtClean="0"/>
              <a:pPr/>
              <a:t>05/01/2022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3A6058-1C27-4D8B-9CDB-B18CB15B93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604;&#1580;&#1606;&#1577;%20&#1575;&#1604;&#1571;&#1588;&#1594;&#1575;&#1604;..1%20(1).docx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&#1604;&#1580;&#1606;&#1577;%20&#1575;&#1604;&#1571;&#1588;&#1594;&#1575;&#1604;..1%20(1).docx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578;&#1588;&#1582;&#1610;&#1589;%20&#1601;&#1606;&#1610;%202022.pdf" TargetMode="Externa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71736" y="3500438"/>
            <a:ext cx="5796644" cy="115212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 rtl="1">
              <a:lnSpc>
                <a:spcPct val="200000"/>
              </a:lnSpc>
              <a:spcBef>
                <a:spcPts val="600"/>
              </a:spcBef>
            </a:pPr>
            <a:r>
              <a:rPr lang="ar-TN" sz="3200" b="1" dirty="0">
                <a:solidFill>
                  <a:schemeClr val="tx1"/>
                </a:solidFill>
              </a:rPr>
              <a:t>الجلسة العامة التشاركية الأولى</a:t>
            </a:r>
            <a:br>
              <a:rPr lang="ar-TN" sz="3200" b="1" dirty="0">
                <a:solidFill>
                  <a:schemeClr val="tx1"/>
                </a:solidFill>
              </a:rPr>
            </a:br>
            <a:r>
              <a:rPr lang="ar-TN" sz="3200" b="1" dirty="0">
                <a:solidFill>
                  <a:schemeClr val="tx1"/>
                </a:solidFill>
              </a:rPr>
              <a:t>لإعداد البرنامج الاستثماري</a:t>
            </a:r>
            <a:br>
              <a:rPr lang="ar-TN" sz="3200" b="1" dirty="0">
                <a:solidFill>
                  <a:schemeClr val="tx1"/>
                </a:solidFill>
              </a:rPr>
            </a:br>
            <a:r>
              <a:rPr lang="ar-TN" sz="3200" b="1" dirty="0">
                <a:solidFill>
                  <a:schemeClr val="tx1"/>
                </a:solidFill>
              </a:rPr>
              <a:t>لسنة 2022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5643578"/>
            <a:ext cx="3168352" cy="1080120"/>
          </a:xfrm>
        </p:spPr>
        <p:txBody>
          <a:bodyPr>
            <a:normAutofit/>
          </a:bodyPr>
          <a:lstStyle/>
          <a:p>
            <a:pPr algn="ctr" rtl="1"/>
            <a:r>
              <a:rPr lang="ar-T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Simplified Arabic Fixed" pitchFamily="49" charset="-78"/>
                <a:cs typeface="Simplified Arabic Fixed" pitchFamily="49" charset="-78"/>
              </a:rPr>
              <a:t>بلدية منوبة</a:t>
            </a:r>
          </a:p>
          <a:p>
            <a:pPr algn="ctr" rtl="1"/>
            <a:r>
              <a:rPr lang="ar-T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Simplified Arabic Fixed" pitchFamily="49" charset="-78"/>
                <a:cs typeface="Simplified Arabic Fixed" pitchFamily="49" charset="-78"/>
              </a:rPr>
              <a:t>17 ديسمبر 2021</a:t>
            </a:r>
            <a:endParaRPr lang="fr-F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Simplified Arabic Fixed" pitchFamily="49" charset="-78"/>
              <a:cs typeface="Simplified Arabic Fixed" pitchFamily="49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1" y="404664"/>
            <a:ext cx="1267943" cy="142825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6072198" y="749460"/>
            <a:ext cx="277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الجمهورية التونسية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     وزارة الداخلية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بلديــة منوبـة</a:t>
            </a:r>
            <a:endPara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7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39A059-934C-423E-A58C-F4445B52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مقترحات المتساكنين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A64FD16-098C-4C4B-9519-0AE020594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542" t="37688" r="38469" b="35307"/>
          <a:stretch/>
        </p:blipFill>
        <p:spPr>
          <a:xfrm>
            <a:off x="993666" y="1124744"/>
            <a:ext cx="7682790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36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487360D-D026-4D30-B0E8-56B26B47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TN" dirty="0"/>
              <a:t>2- نتائج الاستبيان المادي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BDE7B26-55DA-4668-AF42-3CD94187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TN" sz="4800" dirty="0"/>
              <a:t>عدد المشاركين : 127</a:t>
            </a:r>
          </a:p>
          <a:p>
            <a:pPr marL="82296" indent="0" algn="r" rtl="1">
              <a:buNone/>
            </a:pPr>
            <a:r>
              <a:rPr lang="ar-TN" sz="4800" dirty="0"/>
              <a:t> عدد البطاقات الملغاة : 4</a:t>
            </a:r>
          </a:p>
          <a:p>
            <a:pPr marL="82296" indent="0" algn="r" rtl="1">
              <a:buNone/>
            </a:pPr>
            <a:r>
              <a:rPr lang="ar-TN" sz="4800" dirty="0"/>
              <a:t>عدد البطاقات المقبولة : 123 </a:t>
            </a:r>
          </a:p>
          <a:p>
            <a:pPr marL="82296" indent="0" algn="r" rtl="1">
              <a:buNone/>
            </a:pPr>
            <a:r>
              <a:rPr lang="ar-TN" sz="4800" dirty="0"/>
              <a:t>الجنس : </a:t>
            </a:r>
          </a:p>
          <a:p>
            <a:pPr algn="r" rtl="1">
              <a:buFontTx/>
              <a:buChar char="-"/>
            </a:pPr>
            <a:r>
              <a:rPr lang="ar-TN" sz="4800" dirty="0"/>
              <a:t>ذكر : 79</a:t>
            </a:r>
          </a:p>
          <a:p>
            <a:pPr algn="r" rtl="1">
              <a:buFontTx/>
              <a:buChar char="-"/>
            </a:pPr>
            <a:r>
              <a:rPr lang="ar-TN" sz="4800" dirty="0"/>
              <a:t>اناث : 48</a:t>
            </a:r>
            <a:endParaRPr lang="fr-FR" sz="4800" dirty="0"/>
          </a:p>
        </p:txBody>
      </p:sp>
    </p:spTree>
    <p:extLst>
      <p:ext uri="{BB962C8B-B14F-4D97-AF65-F5344CB8AC3E}">
        <p14:creationId xmlns="" xmlns:p14="http://schemas.microsoft.com/office/powerpoint/2010/main" val="37270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="" xmlns:a16="http://schemas.microsoft.com/office/drawing/2014/main" id="{E82D554E-D453-4B60-AB90-901AD0E40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3489222"/>
              </p:ext>
            </p:extLst>
          </p:nvPr>
        </p:nvGraphicFramePr>
        <p:xfrm>
          <a:off x="1435100" y="260648"/>
          <a:ext cx="7499350" cy="59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1802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D2CA5AE-E463-42D9-8130-20E35245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TN" dirty="0"/>
              <a:t>نتائج استبيان المادي لإنجاز مشروع  تركيز فوانيس مقتصدة للطاقة 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="" xmlns:a16="http://schemas.microsoft.com/office/drawing/2014/main" id="{740DDF76-8584-4769-9F6F-3D572649D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662832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1746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8A120F-CF3B-4724-948E-ADA1AF96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TN" dirty="0"/>
              <a:t>المجموع العام للاستبيان الالكتروني و المادي 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="" xmlns:a16="http://schemas.microsoft.com/office/drawing/2014/main" id="{4C0E1517-EB77-455A-83D1-1FA4FA8EB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624230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6764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D2FBEE5D-E889-4D83-8867-95CF99D96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9269129"/>
              </p:ext>
            </p:extLst>
          </p:nvPr>
        </p:nvGraphicFramePr>
        <p:xfrm>
          <a:off x="1435100" y="1447800"/>
          <a:ext cx="7499350" cy="306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>
                  <a:extLst>
                    <a:ext uri="{9D8B030D-6E8A-4147-A177-3AD203B41FA5}">
                      <a16:colId xmlns="" xmlns:a16="http://schemas.microsoft.com/office/drawing/2014/main" val="2649215695"/>
                    </a:ext>
                  </a:extLst>
                </a:gridCol>
                <a:gridCol w="1499870">
                  <a:extLst>
                    <a:ext uri="{9D8B030D-6E8A-4147-A177-3AD203B41FA5}">
                      <a16:colId xmlns="" xmlns:a16="http://schemas.microsoft.com/office/drawing/2014/main" val="3676667081"/>
                    </a:ext>
                  </a:extLst>
                </a:gridCol>
                <a:gridCol w="1499870">
                  <a:extLst>
                    <a:ext uri="{9D8B030D-6E8A-4147-A177-3AD203B41FA5}">
                      <a16:colId xmlns="" xmlns:a16="http://schemas.microsoft.com/office/drawing/2014/main" val="1634311177"/>
                    </a:ext>
                  </a:extLst>
                </a:gridCol>
                <a:gridCol w="1301586">
                  <a:extLst>
                    <a:ext uri="{9D8B030D-6E8A-4147-A177-3AD203B41FA5}">
                      <a16:colId xmlns="" xmlns:a16="http://schemas.microsoft.com/office/drawing/2014/main" val="3170703291"/>
                    </a:ext>
                  </a:extLst>
                </a:gridCol>
                <a:gridCol w="1698154">
                  <a:extLst>
                    <a:ext uri="{9D8B030D-6E8A-4147-A177-3AD203B41FA5}">
                      <a16:colId xmlns="" xmlns:a16="http://schemas.microsoft.com/office/drawing/2014/main" val="2847476853"/>
                    </a:ext>
                  </a:extLst>
                </a:gridCol>
              </a:tblGrid>
              <a:tr h="68551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عدد غير الموافقين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عدد الموافقين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الكلفة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المشروع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9022974"/>
                  </a:ext>
                </a:extLst>
              </a:tr>
              <a:tr h="1690299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TN" dirty="0"/>
                    </a:p>
                    <a:p>
                      <a:pPr algn="ctr"/>
                      <a:r>
                        <a:rPr lang="ar-TN" dirty="0"/>
                        <a:t>04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TN" dirty="0"/>
                    </a:p>
                    <a:p>
                      <a:pPr algn="ctr"/>
                      <a:r>
                        <a:rPr lang="ar-TN" dirty="0"/>
                        <a:t>144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TN" dirty="0"/>
                    </a:p>
                    <a:p>
                      <a:pPr algn="ctr"/>
                      <a:r>
                        <a:rPr lang="ar-TN" dirty="0"/>
                        <a:t>409 </a:t>
                      </a:r>
                      <a:r>
                        <a:rPr lang="ar-TN" dirty="0" err="1"/>
                        <a:t>ا,د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مشروع  تركيز  1000 فانوس مقتصدة للطاقة  ( قسط اول 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6341883"/>
                  </a:ext>
                </a:extLst>
              </a:tr>
              <a:tr h="68551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46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258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1CABC0-CEBE-483E-8481-A30C6EC2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TN" dirty="0"/>
              <a:t>المجموع العام لتركيز فوانيس المقتصدة للطاقة 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="" xmlns:a16="http://schemas.microsoft.com/office/drawing/2014/main" id="{C957C71E-4448-4933-A56D-E9182FA0E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29822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1344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2714620"/>
            <a:ext cx="75009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TN" sz="28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ar-TN" sz="2400" b="1" dirty="0">
                <a:ln/>
                <a:solidFill>
                  <a:schemeClr val="tx1"/>
                </a:solidFill>
              </a:rPr>
              <a:t>تقديم الاستثمارات البلدية التي أنجزت خلال الفترة 2016-2021</a:t>
            </a:r>
            <a:endParaRPr lang="fr-FR" sz="4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90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42840" y="114216"/>
          <a:ext cx="8821648" cy="6372521"/>
        </p:xfrm>
        <a:graphic>
          <a:graphicData uri="http://schemas.openxmlformats.org/drawingml/2006/table">
            <a:tbl>
              <a:tblPr rtl="1"/>
              <a:tblGrid>
                <a:gridCol w="252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57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05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05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21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21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21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219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219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219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86238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744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744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744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916283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</a:tblGrid>
              <a:tr h="69394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جدول </a:t>
                      </a:r>
                      <a:r>
                        <a:rPr lang="ar-SA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إجم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الي ح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ول مت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</a:t>
                      </a:r>
                      <a:r>
                        <a:rPr lang="ar-SA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ابعة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تنفي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ذ المش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اريع البلدي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ة المدرج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ة </a:t>
                      </a:r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بالبرامج 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السنوي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ة </a:t>
                      </a:r>
                      <a:r>
                        <a:rPr lang="ar-SA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للإستثم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ار </a:t>
                      </a:r>
                      <a:endParaRPr lang="ar-TN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 fontAlgn="ctr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لسن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وات  2016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و2017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و2018 </a:t>
                      </a:r>
                      <a:r>
                        <a:rPr lang="ar-SA" sz="1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و2019</a:t>
                      </a:r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ar-SA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و2020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283"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ع/ر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المشروع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سنة البرمجة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الكلفة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الاولية 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ar-SA" sz="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بال</a:t>
                      </a:r>
                      <a:r>
                        <a:rPr lang="ar-TN" sz="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الف </a:t>
                      </a:r>
                      <a:r>
                        <a:rPr lang="ar-SA" sz="7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دينار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ar-SA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الكلفة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المحينة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ar-SA" sz="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بال</a:t>
                      </a:r>
                      <a:r>
                        <a:rPr lang="ar-TN" sz="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الف </a:t>
                      </a:r>
                      <a:r>
                        <a:rPr lang="ar-SA" sz="7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دينار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ar-SA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الخطة التمويلية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مرحلة الإنجاز ( *)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الإنجاز المادي %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الإعتمادات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المستهلكة (بالدينار )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الإنجاز المالي % (**)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ملاحظات  ( القبول الوقتي / القبول النهائي/ ختم صفقة / فسخ صفقة/تعطل الانجاز/ 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تحيين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برنامج/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تاجيل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البرمجة لسنة لاحقة /ضم المشروع لمشروع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اخر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الغاء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مشروع مع ذكر </a:t>
                      </a:r>
                      <a:r>
                        <a:rPr lang="ar-SA" sz="7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الاسباب</a:t>
                      </a:r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,,,,, الخ )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2395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تمويل ذاتي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قرض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مساعدة غير موظفة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مساعدات استثنائية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مساعدة موظفة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مصادر أخرى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طور الدراسات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طور </a:t>
                      </a:r>
                      <a:r>
                        <a:rPr lang="ar-SA" sz="7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الإستشارات</a:t>
                      </a:r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أو طلب عروض </a:t>
                      </a:r>
                      <a:r>
                        <a:rPr lang="ar-SA" sz="7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او</a:t>
                      </a:r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فرز العروض </a:t>
                      </a:r>
                      <a:r>
                        <a:rPr lang="ar-SA" sz="7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او</a:t>
                      </a:r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7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ابرام</a:t>
                      </a:r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الصفقة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طور الإنجاز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منجز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موجلة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معطلة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ملغاة أو تم تحويل </a:t>
                      </a:r>
                      <a:r>
                        <a:rPr lang="ar-SA" sz="7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الإعتماد</a:t>
                      </a:r>
                      <a:r>
                        <a:rPr lang="ar-SA" sz="7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لمشروع أخر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753">
                <a:tc gridSpan="23">
                  <a:txBody>
                    <a:bodyPr/>
                    <a:lstStyle/>
                    <a:p>
                      <a:pPr algn="ctr" rtl="0" fontAlgn="ctr"/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مشـــــــــاريـــع سنـــــــة 2016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التنوير العمومي برنامج </a:t>
                      </a:r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ختم الصفقة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التنوير العمومي </a:t>
                      </a:r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برنامج</a:t>
                      </a:r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TN" sz="8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ختم الصفقة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بناء المستودع البلدي القسط الاول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TN" sz="8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ختم الصفقة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بناء المستودع البلدي القسط الثاني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ختم الصفقة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تقسيم أرض المقرونة وبرج قرع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بصدد القبول النهائي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المساحات الخضراء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الانجاز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اقتناء حاويات ذكية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الانجاز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معدات نظافة وطرقات 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ختم الصفقة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5399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ar-SA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مجم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ــــــــ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وع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سنــــــة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745">
                <a:tc gridSpan="23"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مشـــــــــاريـــع سنـــــــة 2017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تعبيد الطرقات برنامج 2017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القبول </a:t>
                      </a:r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النهائي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</a:t>
                      </a:r>
                      <a:r>
                        <a:rPr lang="ar-SA" sz="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ألة</a:t>
                      </a:r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جرف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ختم الصفقة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5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حي الشريف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تتم القبول الوقتي</a:t>
                      </a:r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539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ar-SA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مجم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ــــــــ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وع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سنـــــــة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2846" y="428604"/>
          <a:ext cx="8786872" cy="6055008"/>
        </p:xfrm>
        <a:graphic>
          <a:graphicData uri="http://schemas.openxmlformats.org/drawingml/2006/table">
            <a:tbl>
              <a:tblPr rtl="1"/>
              <a:tblGrid>
                <a:gridCol w="264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8582"/>
                <a:gridCol w="433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3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3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84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84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84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844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84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84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8005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7051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7051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7051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901139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192084">
                <a:tc gridSpan="2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مشـــــــــاريـــع سنـــــــة 2018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تعبيد الطرقات برنامج 2018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القبول النهائي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</a:t>
                      </a:r>
                      <a:r>
                        <a:rPr lang="ar-SA" sz="9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تعهيئة</a:t>
                      </a:r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وترصيف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إلغاء المشروع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مسلك صحي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</a:t>
                      </a:r>
                      <a:r>
                        <a:rPr lang="ar-SA" sz="9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الغاء</a:t>
                      </a:r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المشروع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اقتناء شاحنة ضاغطة صغيرة الحجم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إلغاء المشروع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644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ar-SA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مجم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ـــــــ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وع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سنـــــة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972">
                <a:tc gridSpan="22"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مشـــــــــاريـــع سنـــــــة 2019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تعبيد الطرقات برنامج 2019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طور 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الانجاز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التنوير العمومي برنامج 2019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القبول الوقتي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اقتناء معدات نظافة وطرقات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صفقة مجمعة من طرف صندوق القروض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تصريف مياه الأمطار برنامج 2019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طور الدراسة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شارع البيئة القسط 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مرحلة اعلان طلب العروض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2644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SA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مجم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ـــــــ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وع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سنـــــة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360">
                <a:tc gridSpan="22"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مشـــــــــاريـــع سنـــــــة 2020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تعبيد الطرقات برنامج 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القبول الوقتي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التنوير العمومي برنامج 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مرحلة 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المصادقة على ملف الدراسة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السوق البلدي بمنوبة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القبول الوقتي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</a:t>
                      </a:r>
                      <a:r>
                        <a:rPr lang="ar-SA" sz="9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المسلخ</a:t>
                      </a:r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البلدي </a:t>
                      </a:r>
                      <a:r>
                        <a:rPr lang="ar-SA" sz="9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بمنوبة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القبول الوقتي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</a:t>
                      </a:r>
                      <a:r>
                        <a:rPr lang="ar-SA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تهيئة </a:t>
                      </a:r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قصر </a:t>
                      </a:r>
                      <a:r>
                        <a:rPr lang="ar-SA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البلدية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والقاعة المغطاة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إلغاء المشروع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تهيئة شارع البيئة القسط 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في 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مرحلة اعلان طلب العروض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264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 fontAlgn="ctr"/>
                      <a:r>
                        <a:rPr lang="ar-T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ar-SA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مجم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وع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سنـــــة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2910" y="1033130"/>
            <a:ext cx="7744374" cy="5170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1- تقديم الاطار العام 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للجلسة.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2- تقديم تقسيم البلدية إلى مناطق و التشخيص 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الفني.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fr-FR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fr-FR" sz="2000" b="1" dirty="0">
                <a:ln/>
                <a:solidFill>
                  <a:schemeClr val="tx1"/>
                </a:solidFill>
              </a:rPr>
              <a:t>3</a:t>
            </a:r>
            <a:r>
              <a:rPr lang="ar-TN" sz="2000" b="1" dirty="0">
                <a:ln/>
                <a:solidFill>
                  <a:schemeClr val="tx1"/>
                </a:solidFill>
              </a:rPr>
              <a:t>- تقديم مقترحات 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المواطنين.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4 – تقديم المشاريع  البلدية التي انجزت خلال الفترة 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2016-2021.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5- تقديم المشاريع </a:t>
            </a:r>
            <a:r>
              <a:rPr lang="ar-TN" sz="2000" b="1" dirty="0" err="1">
                <a:ln/>
                <a:solidFill>
                  <a:schemeClr val="tx1"/>
                </a:solidFill>
              </a:rPr>
              <a:t>الجهوية</a:t>
            </a:r>
            <a:r>
              <a:rPr lang="ar-TN" sz="2000" b="1" dirty="0">
                <a:ln/>
                <a:solidFill>
                  <a:schemeClr val="tx1"/>
                </a:solidFill>
              </a:rPr>
              <a:t> و 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الوطنية.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6- تقديم المشاريع التي تم تقديمها من طرف المواطنين خلال جلسات المناطق للسنة 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المنقضية.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7- تقديم نتائج التشخيص المالي للمنطقة 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البلدية.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8-</a:t>
            </a:r>
            <a:r>
              <a:rPr lang="ar-TN" sz="2000" b="1" dirty="0">
                <a:ln/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تقديــم المشاريع البلدية المتواصلة 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9- تقديــم توزيع الموارد 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المالية.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ar-TN" sz="2000" b="1" dirty="0">
              <a:ln/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TN" sz="2000" b="1" dirty="0">
                <a:ln/>
                <a:solidFill>
                  <a:schemeClr val="tx1"/>
                </a:solidFill>
              </a:rPr>
              <a:t> 10- نقاش عام ( تدخلات 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المواطنين</a:t>
            </a:r>
            <a:r>
              <a:rPr lang="ar-TN" sz="2000" b="1" dirty="0" err="1" smtClean="0">
                <a:ln/>
                <a:solidFill>
                  <a:schemeClr val="tx1"/>
                </a:solidFill>
              </a:rPr>
              <a:t>).</a:t>
            </a:r>
            <a:r>
              <a:rPr lang="ar-TN" sz="2000" b="1" dirty="0" smtClean="0">
                <a:ln/>
                <a:solidFill>
                  <a:schemeClr val="tx1"/>
                </a:solidFill>
              </a:rPr>
              <a:t> </a:t>
            </a:r>
            <a:endParaRPr lang="ar-TN" sz="2000" b="1" dirty="0">
              <a:ln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42852"/>
            <a:ext cx="3307317" cy="73866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TN" sz="4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الأعم</a:t>
            </a:r>
            <a:r>
              <a:rPr lang="ar-TN" sz="4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TN" sz="4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 </a:t>
            </a:r>
            <a:endParaRPr lang="fr-FR" sz="4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80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51520" y="404664"/>
          <a:ext cx="8786872" cy="5048490"/>
        </p:xfrm>
        <a:graphic>
          <a:graphicData uri="http://schemas.openxmlformats.org/drawingml/2006/table">
            <a:tbl>
              <a:tblPr rtl="1"/>
              <a:tblGrid>
                <a:gridCol w="264082"/>
                <a:gridCol w="958582"/>
                <a:gridCol w="433613"/>
                <a:gridCol w="433613"/>
                <a:gridCol w="433613"/>
                <a:gridCol w="378444"/>
                <a:gridCol w="378444"/>
                <a:gridCol w="378444"/>
                <a:gridCol w="378444"/>
                <a:gridCol w="378444"/>
                <a:gridCol w="378444"/>
                <a:gridCol w="280059"/>
                <a:gridCol w="280059"/>
                <a:gridCol w="280059"/>
                <a:gridCol w="280059"/>
                <a:gridCol w="280059"/>
                <a:gridCol w="280059"/>
                <a:gridCol w="280059"/>
                <a:gridCol w="377051"/>
                <a:gridCol w="377051"/>
                <a:gridCol w="370950"/>
                <a:gridCol w="907240"/>
              </a:tblGrid>
              <a:tr h="216024">
                <a:tc gridSpan="2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مشـــــــــاريـــع سنـــــــة 2021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صيانة شبكة التنوير العمومي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معدات إنارة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صيانة شبكة التطهير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صيانة الطرقات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معدات وصيانة المركب الرياضي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 إنارة تقسيم المقرونة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بصدد إعداد ملف طلب العروض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مشروع</a:t>
                      </a:r>
                      <a:r>
                        <a:rPr lang="ar-TN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تفريغ المصب الوقتي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كنس وتهيئة المساحات الخضراء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دراسة مشروع بناء قصر البلدية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بصدد اعداد البرنامج الوظيفي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تجهيزات إدارية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الانجاز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تجهيزات اعلامية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الانجاز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شاحنة ضاغطة سعة 16 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م3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بصدد إعداد ملف طلب العروض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حاويات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اقتناء حواجز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 الإنجاز</a:t>
                      </a:r>
                      <a:endParaRPr lang="ar-SA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4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 fontAlgn="ctr"/>
                      <a:r>
                        <a:rPr lang="ar-TN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ar-SA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مجم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ــــــ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وع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سنــــــة</a:t>
                      </a:r>
                      <a:r>
                        <a:rPr lang="ar-S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lang="ar-TN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ar-SA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280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المجموع العام للبلدية 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8822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7" marR="2487" marT="2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772816"/>
            <a:ext cx="55114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r-FR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ar-TN" sz="3200" b="1" dirty="0">
                <a:ln/>
                <a:solidFill>
                  <a:schemeClr val="tx1"/>
                </a:solidFill>
              </a:rPr>
              <a:t> تقديم المشاريع </a:t>
            </a:r>
            <a:r>
              <a:rPr lang="ar-TN" sz="3200" b="1" dirty="0" err="1">
                <a:ln/>
                <a:solidFill>
                  <a:schemeClr val="tx1"/>
                </a:solidFill>
              </a:rPr>
              <a:t>الجهوية</a:t>
            </a:r>
            <a:r>
              <a:rPr lang="ar-TN" sz="3200" b="1" dirty="0">
                <a:ln/>
                <a:solidFill>
                  <a:schemeClr val="tx1"/>
                </a:solidFill>
              </a:rPr>
              <a:t> و الوطنية </a:t>
            </a:r>
            <a:endParaRPr lang="fr-FR" sz="32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345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928662" y="214290"/>
            <a:ext cx="7498080" cy="10001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مشاريع بصدد الدراسة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126876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1- وزارة </a:t>
            </a:r>
            <a:r>
              <a:rPr lang="ar-TN" sz="2400" b="1" dirty="0" err="1" smtClean="0"/>
              <a:t>الداخليــــة: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75656" y="1916832"/>
          <a:ext cx="69896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500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مبيت بمركز التكوين المختص </a:t>
                      </a:r>
                      <a:r>
                        <a:rPr lang="ar-TN" dirty="0" err="1" smtClean="0"/>
                        <a:t>بمنوبة</a:t>
                      </a:r>
                      <a:r>
                        <a:rPr lang="ar-TN" dirty="0" smtClean="0"/>
                        <a:t>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تهيئة مقرات الأمن العمومي للحرس الوطني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112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تهيئة وصيانة مقر ولاية </a:t>
                      </a:r>
                      <a:r>
                        <a:rPr lang="ar-TN" dirty="0" err="1" smtClean="0"/>
                        <a:t>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547664" y="4149080"/>
          <a:ext cx="69896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13200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المحكمة الابتدائية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660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وتوسعة</a:t>
                      </a:r>
                      <a:r>
                        <a:rPr lang="ar-TN" baseline="0" dirty="0" smtClean="0"/>
                        <a:t> سجن النساء </a:t>
                      </a:r>
                      <a:r>
                        <a:rPr lang="ar-TN" baseline="0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785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تهيئة مركز الاعلامية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68144" y="357301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2- وزارة </a:t>
            </a:r>
            <a:r>
              <a:rPr lang="ar-TN" sz="2400" b="1" dirty="0" err="1" smtClean="0"/>
              <a:t>العــــــــدل: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0032" y="47667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3- وزارة التعليـــم </a:t>
            </a:r>
            <a:r>
              <a:rPr lang="ar-TN" sz="2400" b="1" dirty="0" err="1" smtClean="0"/>
              <a:t>العالـــي: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75656" y="1052736"/>
          <a:ext cx="69896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800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توسعة جامعة </a:t>
                      </a:r>
                      <a:r>
                        <a:rPr lang="ar-TN" dirty="0" err="1" smtClean="0"/>
                        <a:t>منوبة</a:t>
                      </a:r>
                      <a:r>
                        <a:rPr lang="ar-TN" dirty="0" smtClean="0"/>
                        <a:t>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err="1" smtClean="0"/>
                        <a:t>--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المبيت الجامعي ابن زهر القسط 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1400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إتمام أشغال تهيئة المركب الجامعي القسط 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04048" y="285293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4- وزارة </a:t>
            </a:r>
            <a:r>
              <a:rPr lang="ar-TN" sz="2400" b="1" dirty="0" err="1" smtClean="0"/>
              <a:t>الثقــــافـــــة: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619672" y="3429000"/>
          <a:ext cx="69896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7570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المركب الثقافي ومقر المندوبية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للثقافة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المكتبة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76056" y="472514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5- وزارة المــــرأة </a:t>
            </a:r>
            <a:r>
              <a:rPr lang="ar-TN" sz="2400" b="1" dirty="0" err="1" smtClean="0"/>
              <a:t>والأســــرة: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619672" y="5301208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المركز </a:t>
                      </a:r>
                      <a:r>
                        <a:rPr lang="ar-TN" dirty="0" err="1" smtClean="0"/>
                        <a:t>الجهوي</a:t>
                      </a:r>
                      <a:r>
                        <a:rPr lang="ar-TN" dirty="0" smtClean="0"/>
                        <a:t> للإعلامية الموجهة للطفل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2040" y="40466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6- وزارة الشبـــاب </a:t>
            </a:r>
            <a:r>
              <a:rPr lang="ar-TN" sz="2400" b="1" dirty="0" err="1" smtClean="0"/>
              <a:t>والرياضــــة: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5004048" y="285293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7- وزارة الشــــؤون </a:t>
            </a:r>
            <a:r>
              <a:rPr lang="ar-TN" sz="2400" b="1" dirty="0" err="1" smtClean="0"/>
              <a:t>الإجتماعيــــة: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75656" y="1052736"/>
          <a:ext cx="69896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ملعب الحمائم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2450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إحداث قاعة الرياضات الجماعية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550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إحداث </a:t>
                      </a:r>
                      <a:r>
                        <a:rPr lang="ar-TN" dirty="0" err="1" smtClean="0"/>
                        <a:t>فضاءات</a:t>
                      </a:r>
                      <a:r>
                        <a:rPr lang="ar-TN" dirty="0" smtClean="0"/>
                        <a:t> رياضية بالمركب الشبابي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19672" y="3429000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1530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وتوسعة المركز الاجتماعي لملاحظة الأطفال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98080" cy="838446"/>
          </a:xfrm>
        </p:spPr>
        <p:txBody>
          <a:bodyPr>
            <a:normAutofit/>
          </a:bodyPr>
          <a:lstStyle/>
          <a:p>
            <a:pPr algn="ctr"/>
            <a:r>
              <a:rPr lang="ar-TN" sz="3600" dirty="0" smtClean="0"/>
              <a:t>مشاريع بصـــدد الإنجــــاز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5076056" y="378904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3- وزارة </a:t>
            </a:r>
            <a:r>
              <a:rPr lang="ar-TN" sz="2400" b="1" dirty="0" err="1" smtClean="0"/>
              <a:t>التجهيــــــز: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4932040" y="105273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1- وزارة التعليـــم </a:t>
            </a:r>
            <a:r>
              <a:rPr lang="ar-TN" sz="2400" b="1" dirty="0" err="1" smtClean="0"/>
              <a:t>العالـــي: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691680" y="1556792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1.224.097,665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تهيئة المركب الجامعي </a:t>
                      </a:r>
                      <a:r>
                        <a:rPr lang="ar-TN" dirty="0" err="1" smtClean="0"/>
                        <a:t>بمنوبة</a:t>
                      </a:r>
                      <a:r>
                        <a:rPr lang="ar-TN" dirty="0" smtClean="0"/>
                        <a:t> القسط 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004048" y="24208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2- وزارة الشبـــاب </a:t>
            </a:r>
            <a:r>
              <a:rPr lang="ar-TN" sz="2400" b="1" dirty="0" err="1" smtClean="0"/>
              <a:t>والرياضــــة: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63688" y="2924944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7.182.094,789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مسبح مغطى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835696" y="4293096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1.231.323,236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مقر الإدارة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للتجهيز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932040" y="508518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r-FR" sz="2400" b="1" dirty="0" smtClean="0"/>
              <a:t>4</a:t>
            </a:r>
            <a:r>
              <a:rPr lang="ar-TN" sz="2400" b="1" dirty="0" smtClean="0"/>
              <a:t>- وزارة </a:t>
            </a:r>
            <a:r>
              <a:rPr lang="ar-TN" sz="2400" b="1" dirty="0" err="1" smtClean="0"/>
              <a:t>الفلاحـــــــة: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835696" y="5661248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951.080,273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 مقر الإدارة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لديوان تربية الماشية</a:t>
                      </a:r>
                      <a:r>
                        <a:rPr lang="ar-TN" baseline="0" dirty="0" smtClean="0"/>
                        <a:t> </a:t>
                      </a:r>
                      <a:r>
                        <a:rPr lang="ar-TN" baseline="0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869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98080" cy="838446"/>
          </a:xfrm>
        </p:spPr>
        <p:txBody>
          <a:bodyPr>
            <a:normAutofit/>
          </a:bodyPr>
          <a:lstStyle/>
          <a:p>
            <a:pPr algn="ctr"/>
            <a:r>
              <a:rPr lang="ar-TN" sz="3600" dirty="0" smtClean="0"/>
              <a:t>مشاريع </a:t>
            </a:r>
            <a:r>
              <a:rPr lang="ar-TN" sz="3600" dirty="0" smtClean="0"/>
              <a:t>تـــم قبولهــــا وقتيـــا</a:t>
            </a:r>
            <a:endParaRPr lang="fr-FR" sz="3600" dirty="0"/>
          </a:p>
        </p:txBody>
      </p:sp>
      <p:sp>
        <p:nvSpPr>
          <p:cNvPr id="13" name="Rectangle 12"/>
          <p:cNvSpPr/>
          <p:nvPr/>
        </p:nvSpPr>
        <p:spPr>
          <a:xfrm>
            <a:off x="4932040" y="105273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1- وزارة </a:t>
            </a:r>
            <a:r>
              <a:rPr lang="ar-TN" sz="2400" b="1" dirty="0" err="1" smtClean="0"/>
              <a:t>التربيــــــة: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691680" y="1556792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6.518.201,125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معهد نموذجي ومطعم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004048" y="24208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2- وزارة الشبـــاب </a:t>
            </a:r>
            <a:r>
              <a:rPr lang="ar-TN" sz="2400" b="1" dirty="0" err="1" smtClean="0"/>
              <a:t>والرياضــــة: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763688" y="2924944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577.999,995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</a:t>
                      </a:r>
                      <a:r>
                        <a:rPr lang="ar-TN" baseline="0" dirty="0" smtClean="0"/>
                        <a:t> إعادة </a:t>
                      </a:r>
                      <a:r>
                        <a:rPr lang="ar-TN" baseline="0" dirty="0" err="1" smtClean="0"/>
                        <a:t>تعشيب</a:t>
                      </a:r>
                      <a:r>
                        <a:rPr lang="ar-TN" baseline="0" dirty="0" smtClean="0"/>
                        <a:t> ملعب كرة قدم بالمركب الرياضي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76056" y="378904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3- وزارة </a:t>
            </a:r>
            <a:r>
              <a:rPr lang="ar-TN" sz="2400" b="1" dirty="0" err="1" smtClean="0"/>
              <a:t>الــــداخليــــــة: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835696" y="4293096"/>
          <a:ext cx="69896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790.267,663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 الفضاء </a:t>
                      </a:r>
                      <a:r>
                        <a:rPr lang="ar-TN" dirty="0" err="1" smtClean="0"/>
                        <a:t>البيداغوجي</a:t>
                      </a:r>
                      <a:r>
                        <a:rPr lang="ar-TN" dirty="0" smtClean="0"/>
                        <a:t> بمركز التكوين المختص قسط 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470.593,719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مبيت بمركز التكوين المختص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7500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2040" y="105273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4- وزارة التعليـــم </a:t>
            </a:r>
            <a:r>
              <a:rPr lang="ar-TN" sz="2400" b="1" dirty="0" err="1" smtClean="0"/>
              <a:t>العالـــي: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91680" y="1556792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1.234.168,881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صيانة المبيت الجامعي ابن زهر القسط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04048" y="24208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5- وزارة </a:t>
            </a:r>
            <a:r>
              <a:rPr lang="ar-TN" sz="2400" b="1" dirty="0" err="1" smtClean="0"/>
              <a:t>التجهيــــــز: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63688" y="2924944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959.076,366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مقر الإدارة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للتجهيز القسط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928662" y="214290"/>
            <a:ext cx="7498080" cy="8384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مشاريع تـــم قبولهــــا نهائيـــــا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05273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1- وزارة </a:t>
            </a:r>
            <a:r>
              <a:rPr lang="ar-TN" sz="2400" b="1" dirty="0" smtClean="0"/>
              <a:t>الشبـــاب </a:t>
            </a:r>
            <a:r>
              <a:rPr lang="ar-TN" sz="2400" b="1" dirty="0" err="1" smtClean="0"/>
              <a:t>والرياضــــة: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91680" y="1556792"/>
          <a:ext cx="69896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131.501,442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دار الشباب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317.650,980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شاملة لملعب الحمائم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3.305.288,653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مركب شبابي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1.128.600,989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مقر المندوبية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للشباب والرياضة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76056" y="364502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2- وزارة </a:t>
            </a:r>
            <a:r>
              <a:rPr lang="ar-TN" sz="2400" b="1" dirty="0" err="1" smtClean="0"/>
              <a:t>الـــعــــدل: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835696" y="4149080"/>
          <a:ext cx="69896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425.694,145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التهيئة الخارجية لسجن النساء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1.113.561,077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سجن النساء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152.588,160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تركيز سدة لمستودعين للإدارة العامة للسجون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2.767.340,404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مقر محكمة الناحية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2040" y="40466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r-FR" sz="2400" b="1" dirty="0" smtClean="0"/>
              <a:t>3</a:t>
            </a:r>
            <a:r>
              <a:rPr lang="ar-TN" sz="2400" b="1" dirty="0" smtClean="0"/>
              <a:t>- وزارة التعليـــم </a:t>
            </a:r>
            <a:r>
              <a:rPr lang="ar-TN" sz="2400" b="1" dirty="0" err="1" smtClean="0"/>
              <a:t>العالـــي: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91680" y="908720"/>
          <a:ext cx="698961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872.264,919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تهيئة الشبكة الكهربائية بكلية الآداب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663.380,789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تهيئة كلية الآداب </a:t>
                      </a:r>
                      <a:r>
                        <a:rPr lang="ar-TN" dirty="0" err="1" smtClean="0"/>
                        <a:t>بمنوبة</a:t>
                      </a:r>
                      <a:r>
                        <a:rPr lang="ar-TN" dirty="0" smtClean="0"/>
                        <a:t>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224.058,754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توسعة المعهد العالي لتاريخ الحركة الوطنية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1.058.343,416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توسعة مركز الخوارزمي للحساب الآلي 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879.741,920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 فضاء للبحث العلمي بالمعهد العالي للمحاسبة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235.215,420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 مخزن للكتب بمركز النشر الجامعي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399.650,660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توسعة مقر جامعة </a:t>
                      </a:r>
                      <a:r>
                        <a:rPr lang="ar-TN" dirty="0" err="1" smtClean="0"/>
                        <a:t>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7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316.387,500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تهيئة المطعم الجامعي ابن زيدون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8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113.062,880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إعادة بناء سور خارجي بالمبيت الجامعي ابن زهر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9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1.390.871,782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مشروع بناء </a:t>
                      </a:r>
                      <a:r>
                        <a:rPr lang="ar-TN" dirty="0" err="1" smtClean="0"/>
                        <a:t>الفضاءات</a:t>
                      </a:r>
                      <a:r>
                        <a:rPr lang="ar-TN" dirty="0" smtClean="0"/>
                        <a:t> التكنولوجية بجامعة </a:t>
                      </a:r>
                      <a:r>
                        <a:rPr lang="ar-TN" dirty="0" err="1" smtClean="0"/>
                        <a:t>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10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1.289.735,090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صيانة المبيت الجامعي ابن زهر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1.224.097,665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أشغال تهيئة المركب الجامعي </a:t>
                      </a:r>
                      <a:r>
                        <a:rPr lang="ar-TN" dirty="0" err="1" smtClean="0"/>
                        <a:t>بمنوبة</a:t>
                      </a:r>
                      <a:r>
                        <a:rPr lang="ar-TN" dirty="0" smtClean="0"/>
                        <a:t> القسط 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12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156" y="2780928"/>
            <a:ext cx="691086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r-FR" sz="4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ar-TN" sz="4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تقديــم الاطار العام للجلسة </a:t>
            </a:r>
            <a:endParaRPr lang="fr-FR" sz="4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906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2040" y="40466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r-FR" sz="2400" b="1" dirty="0" smtClean="0"/>
              <a:t>4</a:t>
            </a:r>
            <a:r>
              <a:rPr lang="ar-TN" sz="2400" b="1" dirty="0" smtClean="0"/>
              <a:t>- وزارة </a:t>
            </a:r>
            <a:r>
              <a:rPr lang="ar-TN" sz="2400" b="1" dirty="0" err="1" smtClean="0"/>
              <a:t>الصحـــــة: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91680" y="908720"/>
          <a:ext cx="69896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576.615,496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توسعة قسم جراحة </a:t>
                      </a:r>
                      <a:r>
                        <a:rPr lang="ar-TN" dirty="0" err="1" smtClean="0"/>
                        <a:t>عضام</a:t>
                      </a:r>
                      <a:r>
                        <a:rPr lang="ar-TN" dirty="0" smtClean="0"/>
                        <a:t> الأطفال بمعهد القصاب القسط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827.781,181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 قسم ابن العمران بمستشفى الرازي 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841.090,401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dirty="0" smtClean="0"/>
                        <a:t>بناء قسم ابن الجزار بمستشفى الرازي قسط 2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618.918,938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 مقر الإدارة </a:t>
                      </a:r>
                      <a:r>
                        <a:rPr lang="ar-TN" dirty="0" err="1" smtClean="0"/>
                        <a:t>الجهوية</a:t>
                      </a:r>
                      <a:r>
                        <a:rPr lang="ar-TN" dirty="0" smtClean="0"/>
                        <a:t> للصحة </a:t>
                      </a:r>
                      <a:r>
                        <a:rPr lang="ar-TN" dirty="0" err="1" smtClean="0"/>
                        <a:t>بمنوبة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04048" y="299695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5- وزارة </a:t>
            </a:r>
            <a:r>
              <a:rPr lang="ar-TN" sz="2400" b="1" dirty="0" err="1" smtClean="0"/>
              <a:t>الثقــــــافة: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91680" y="3501008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458.748,708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بناء</a:t>
                      </a:r>
                      <a:r>
                        <a:rPr lang="ar-TN" baseline="0" dirty="0" smtClean="0"/>
                        <a:t> المكتبة </a:t>
                      </a:r>
                      <a:r>
                        <a:rPr lang="ar-TN" baseline="0" dirty="0" err="1" smtClean="0"/>
                        <a:t>الجهوية</a:t>
                      </a:r>
                      <a:r>
                        <a:rPr lang="ar-TN" baseline="0" dirty="0" smtClean="0"/>
                        <a:t> </a:t>
                      </a:r>
                      <a:r>
                        <a:rPr lang="ar-TN" baseline="0" dirty="0" err="1" smtClean="0"/>
                        <a:t>بمنوبة</a:t>
                      </a:r>
                      <a:r>
                        <a:rPr lang="ar-TN" baseline="0" dirty="0" smtClean="0"/>
                        <a:t> قسط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55976" y="4437112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400" b="1" dirty="0" smtClean="0"/>
              <a:t>6- وزارة المـــــرأة وشؤون </a:t>
            </a:r>
            <a:r>
              <a:rPr lang="ar-TN" sz="2400" b="1" dirty="0" err="1" smtClean="0"/>
              <a:t>الأســـرة:</a:t>
            </a:r>
            <a:r>
              <a:rPr lang="ar-TN" sz="2400" b="1" dirty="0" smtClean="0"/>
              <a:t> </a:t>
            </a:r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763688" y="5013176"/>
          <a:ext cx="6989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47"/>
                <a:gridCol w="208280"/>
                <a:gridCol w="4543495"/>
                <a:gridCol w="4746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الكلفة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المشروع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TN" dirty="0" smtClean="0"/>
                        <a:t>ع/ر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239.859,190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 smtClean="0"/>
                        <a:t>تهيئة مركز رعاية المسنين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276872"/>
            <a:ext cx="642942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TN" sz="28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ar-TN" sz="2800" b="1" dirty="0">
                <a:ln/>
                <a:solidFill>
                  <a:schemeClr val="tx1"/>
                </a:solidFill>
              </a:rPr>
              <a:t>تقديم المشاريع التي تم تقديمها من طرف المواطنين خلال جلسات المناطق</a:t>
            </a:r>
            <a:endParaRPr lang="fr-FR" sz="32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345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22E0135-DBC0-4F30-8B19-79ECC4D68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81200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ar-TN" sz="4800" dirty="0"/>
              <a:t>تم بعنوان سنة </a:t>
            </a:r>
            <a:r>
              <a:rPr lang="ar-TN" sz="4800" dirty="0" smtClean="0"/>
              <a:t>2022 </a:t>
            </a:r>
            <a:r>
              <a:rPr lang="ar-TN" sz="4800" dirty="0"/>
              <a:t>اختيار مشروع </a:t>
            </a:r>
            <a:r>
              <a:rPr lang="ar-TN" sz="4800" dirty="0" smtClean="0"/>
              <a:t>اقتناء وتركيب فوانيس مقتصدة للطاقة في  </a:t>
            </a:r>
            <a:r>
              <a:rPr lang="ar-TN" sz="4800" dirty="0"/>
              <a:t>جلسة تشاركية عامة واحدة </a:t>
            </a:r>
            <a:endParaRPr lang="fr-FR" sz="4800" dirty="0"/>
          </a:p>
        </p:txBody>
      </p:sp>
    </p:spTree>
    <p:extLst>
      <p:ext uri="{BB962C8B-B14F-4D97-AF65-F5344CB8AC3E}">
        <p14:creationId xmlns="" xmlns:p14="http://schemas.microsoft.com/office/powerpoint/2010/main" val="1612104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564904"/>
            <a:ext cx="846257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rtl="1"/>
            <a:r>
              <a:rPr lang="ar-TN" sz="32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تقديــم نتائج التشخيص المالي مع ذكر الموارد</a:t>
            </a:r>
          </a:p>
          <a:p>
            <a:pPr algn="ctr" rtl="1">
              <a:lnSpc>
                <a:spcPct val="150000"/>
              </a:lnSpc>
            </a:pPr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المالية المخصصة سواء كانت ذاتية أو دعم</a:t>
            </a:r>
          </a:p>
          <a:p>
            <a:pPr algn="ctr" rtl="1">
              <a:lnSpc>
                <a:spcPct val="150000"/>
              </a:lnSpc>
            </a:pPr>
            <a:r>
              <a:rPr lang="ar-TN" sz="32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قروض أو مساهمات أخرى اي كان مصدرها</a:t>
            </a:r>
            <a:endParaRPr lang="fr-FR" sz="32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376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02737" y="1288164"/>
            <a:ext cx="687821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TN" sz="1500" b="1" dirty="0"/>
              <a:t>الوضعية المالية لبلدية منوبة خلال خمس سنوات</a:t>
            </a:r>
          </a:p>
          <a:p>
            <a:pPr algn="ctr" rtl="1"/>
            <a:r>
              <a:rPr lang="ar-TN" b="1" dirty="0"/>
              <a:t> من</a:t>
            </a:r>
            <a:r>
              <a:rPr lang="ar-TN" sz="1350" b="1" dirty="0"/>
              <a:t> 2016الى </a:t>
            </a:r>
            <a:r>
              <a:rPr lang="fr-FR" sz="1350" b="1" dirty="0"/>
              <a:t>2020 </a:t>
            </a:r>
            <a:endParaRPr lang="fr-FR" sz="1350" dirty="0"/>
          </a:p>
          <a:p>
            <a:pPr algn="just" rtl="1"/>
            <a:r>
              <a:rPr lang="ar-TN" sz="1500" b="1" dirty="0"/>
              <a:t>1</a:t>
            </a:r>
          </a:p>
          <a:p>
            <a:pPr algn="just" rtl="1"/>
            <a:r>
              <a:rPr lang="ar-TN" sz="1500" b="1" dirty="0"/>
              <a:t> - </a:t>
            </a:r>
            <a:r>
              <a:rPr lang="x-none" sz="1500" b="1" dirty="0"/>
              <a:t>تطور م</a:t>
            </a:r>
            <a:r>
              <a:rPr lang="ar-TN" sz="1500" b="1" dirty="0"/>
              <a:t>وارد ميزانية البلدية من سنة </a:t>
            </a:r>
            <a:r>
              <a:rPr lang="fr-FR" sz="1500" b="1" dirty="0"/>
              <a:t>2016 </a:t>
            </a:r>
            <a:r>
              <a:rPr lang="ar-TN" sz="1500" b="1" dirty="0"/>
              <a:t>إلى سنة</a:t>
            </a:r>
            <a:r>
              <a:rPr lang="fr-FR" sz="1500" b="1" dirty="0"/>
              <a:t> 2020</a:t>
            </a:r>
            <a:r>
              <a:rPr lang="ar-TN" b="1" dirty="0"/>
              <a:t>:</a:t>
            </a:r>
            <a:endParaRPr lang="fr-FR" dirty="0"/>
          </a:p>
          <a:p>
            <a:pPr algn="ctr" rtl="1"/>
            <a:endParaRPr lang="fr-FR" sz="1350" dirty="0"/>
          </a:p>
        </p:txBody>
      </p:sp>
      <p:graphicFrame>
        <p:nvGraphicFramePr>
          <p:cNvPr id="11" name="Graphique 10"/>
          <p:cNvGraphicFramePr/>
          <p:nvPr/>
        </p:nvGraphicFramePr>
        <p:xfrm>
          <a:off x="1980610" y="3824384"/>
          <a:ext cx="6123422" cy="166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385889" y="2429812"/>
          <a:ext cx="6811835" cy="1125063"/>
        </p:xfrm>
        <a:graphic>
          <a:graphicData uri="http://schemas.openxmlformats.org/drawingml/2006/table">
            <a:tbl>
              <a:tblPr rtl="1"/>
              <a:tblGrid>
                <a:gridCol w="87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2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01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71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noProof="0" dirty="0">
                          <a:latin typeface="Calibri"/>
                          <a:ea typeface="Calibri"/>
                          <a:cs typeface="Calibri"/>
                        </a:rPr>
                        <a:t>الموارد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100" b="1" dirty="0"/>
                        <a:t>2016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100" b="1" dirty="0">
                          <a:latin typeface="Calibri"/>
                          <a:cs typeface="Calibri"/>
                        </a:rPr>
                        <a:t>2017</a:t>
                      </a:r>
                      <a:endParaRPr lang="fr-FR" sz="1100" b="1" dirty="0">
                        <a:latin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100" b="1" dirty="0">
                          <a:latin typeface="Calibri"/>
                          <a:cs typeface="Calibri"/>
                        </a:rPr>
                        <a:t>2018</a:t>
                      </a:r>
                      <a:endParaRPr lang="fr-FR" sz="1100" b="1" dirty="0">
                        <a:latin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2019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2020</a:t>
                      </a:r>
                      <a:endParaRPr lang="fr-FR" sz="1400" dirty="0"/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b="1" dirty="0">
                          <a:latin typeface="Calibri"/>
                          <a:ea typeface="Calibri"/>
                          <a:cs typeface="Calibri"/>
                        </a:rPr>
                        <a:t>معدل النمو السنوي</a:t>
                      </a:r>
                      <a:endParaRPr lang="fr-FR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موارد العنوان </a:t>
                      </a:r>
                      <a:r>
                        <a:rPr lang="fr-FR" sz="1100" b="1" dirty="0">
                          <a:latin typeface="+mn-lt"/>
                          <a:ea typeface="Calibri"/>
                          <a:cs typeface="Calibri"/>
                        </a:rPr>
                        <a:t>I</a:t>
                      </a:r>
                      <a:endParaRPr lang="fr-FR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/>
                        <a:t>4.156.025,416</a:t>
                      </a:r>
                      <a:endParaRPr lang="fr-FR" sz="1000" b="1" dirty="0"/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4.256,466,267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4.493.520,976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  <a:r>
                        <a:rPr lang="ar-T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,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303</a:t>
                      </a:r>
                      <a:r>
                        <a:rPr lang="ar-T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,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569</a:t>
                      </a:r>
                      <a:r>
                        <a:rPr lang="ar-T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,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540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5</a:t>
                      </a:r>
                      <a:r>
                        <a:rPr lang="ar-TN" sz="1100" b="1" dirty="0"/>
                        <a:t>,</a:t>
                      </a:r>
                      <a:r>
                        <a:rPr lang="fr-FR" sz="1100" b="1" dirty="0"/>
                        <a:t>139</a:t>
                      </a:r>
                      <a:r>
                        <a:rPr lang="ar-TN" sz="1100" b="1" dirty="0"/>
                        <a:t>,</a:t>
                      </a:r>
                      <a:r>
                        <a:rPr lang="fr-FR" sz="1100" b="1" dirty="0"/>
                        <a:t>309</a:t>
                      </a:r>
                      <a:r>
                        <a:rPr lang="ar-TN" sz="1100" b="1" dirty="0"/>
                        <a:t>,</a:t>
                      </a:r>
                      <a:r>
                        <a:rPr lang="fr-FR" sz="1100" b="1" dirty="0"/>
                        <a:t>404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r>
                        <a:rPr lang="ar-TN" sz="11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,</a:t>
                      </a:r>
                      <a:r>
                        <a:rPr lang="fr-FR" sz="11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45%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1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موارد العنوان 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Calibri"/>
                        </a:rPr>
                        <a:t>II</a:t>
                      </a:r>
                      <a:endParaRPr lang="fr-FR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dirty="0"/>
                        <a:t>4.051.489,482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3.751,833,759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3.036.908,988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3,546,196,912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4</a:t>
                      </a:r>
                      <a:r>
                        <a:rPr lang="ar-TN" sz="1100" b="1" dirty="0"/>
                        <a:t>,</a:t>
                      </a:r>
                      <a:r>
                        <a:rPr lang="fr-FR" sz="1100" b="1" dirty="0"/>
                        <a:t>744</a:t>
                      </a:r>
                      <a:r>
                        <a:rPr lang="ar-TN" sz="1100" b="1" dirty="0"/>
                        <a:t>,</a:t>
                      </a:r>
                      <a:r>
                        <a:rPr lang="fr-FR" sz="1100" b="1" dirty="0"/>
                        <a:t>672</a:t>
                      </a:r>
                      <a:r>
                        <a:rPr lang="ar-TN" sz="1100" b="1" dirty="0"/>
                        <a:t>,</a:t>
                      </a:r>
                      <a:r>
                        <a:rPr lang="fr-FR" sz="1100" b="1" dirty="0"/>
                        <a:t>659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4,03%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8" y="895781"/>
            <a:ext cx="557018" cy="6511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964621" y="1283332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266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02737" y="1288164"/>
            <a:ext cx="6878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1500" b="1" dirty="0"/>
              <a:t>2 - </a:t>
            </a:r>
            <a:r>
              <a:rPr lang="x-none" sz="1500" b="1" dirty="0"/>
              <a:t>تطور </a:t>
            </a:r>
            <a:r>
              <a:rPr lang="ar-TN" sz="1500" b="1" dirty="0"/>
              <a:t>نفقات ميزانية البلدية من سنة 2016 إلى سنة 2020</a:t>
            </a:r>
            <a:r>
              <a:rPr lang="ar-TN" b="1" dirty="0"/>
              <a:t>:</a:t>
            </a:r>
            <a:endParaRPr lang="fr-FR" dirty="0"/>
          </a:p>
          <a:p>
            <a:pPr algn="ctr" rtl="1"/>
            <a:endParaRPr lang="fr-FR" sz="1350" dirty="0"/>
          </a:p>
        </p:txBody>
      </p:sp>
      <p:graphicFrame>
        <p:nvGraphicFramePr>
          <p:cNvPr id="11" name="Graphique 10"/>
          <p:cNvGraphicFramePr/>
          <p:nvPr/>
        </p:nvGraphicFramePr>
        <p:xfrm>
          <a:off x="1844899" y="3622108"/>
          <a:ext cx="6384701" cy="166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840411" y="2104959"/>
          <a:ext cx="6487510" cy="1133509"/>
        </p:xfrm>
        <a:graphic>
          <a:graphicData uri="http://schemas.openxmlformats.org/drawingml/2006/table">
            <a:tbl>
              <a:tblPr rtl="1"/>
              <a:tblGrid>
                <a:gridCol w="87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2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58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71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noProof="0" dirty="0">
                          <a:latin typeface="Calibri"/>
                          <a:ea typeface="Calibri"/>
                          <a:cs typeface="Calibri"/>
                        </a:rPr>
                        <a:t>الموارد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100" b="1" dirty="0"/>
                        <a:t>2016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100" b="1" dirty="0">
                          <a:latin typeface="Calibri"/>
                          <a:cs typeface="Calibri"/>
                        </a:rPr>
                        <a:t>2017</a:t>
                      </a:r>
                      <a:endParaRPr lang="fr-FR" sz="1100" b="1" dirty="0">
                        <a:latin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100" b="1" dirty="0">
                          <a:latin typeface="Calibri"/>
                          <a:cs typeface="Calibri"/>
                        </a:rPr>
                        <a:t>2018</a:t>
                      </a:r>
                      <a:endParaRPr lang="fr-FR" sz="1100" b="1" dirty="0">
                        <a:latin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2019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2020</a:t>
                      </a:r>
                      <a:endParaRPr lang="fr-FR" sz="1400" b="1" dirty="0"/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b="1" dirty="0">
                          <a:latin typeface="Calibri"/>
                          <a:ea typeface="Calibri"/>
                          <a:cs typeface="Calibri"/>
                        </a:rPr>
                        <a:t>معدل النمو السنوي</a:t>
                      </a:r>
                      <a:endParaRPr lang="fr-FR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نفقات </a:t>
                      </a:r>
                      <a:r>
                        <a:rPr lang="fr-FR" sz="1100" b="1" dirty="0">
                          <a:latin typeface="+mn-lt"/>
                          <a:ea typeface="Calibri"/>
                          <a:cs typeface="Calibri"/>
                        </a:rPr>
                        <a:t>I</a:t>
                      </a:r>
                      <a:endParaRPr lang="fr-FR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dirty="0"/>
                        <a:t>3.534.998,614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3.613.552,868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3.437.470,375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4,360,838,340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4,828,446,835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8,11 %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1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نفقات 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Calibri"/>
                        </a:rPr>
                        <a:t>II</a:t>
                      </a:r>
                      <a:endParaRPr lang="fr-FR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dirty="0"/>
                        <a:t>1.832.945,952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2.138.416,472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1.240.163,287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571,019,296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900" b="1" dirty="0"/>
                        <a:t>1,357,494,532</a:t>
                      </a:r>
                      <a:endParaRPr lang="fr-FR" sz="900" b="1" dirty="0"/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-7,23%</a:t>
                      </a:r>
                    </a:p>
                  </a:txBody>
                  <a:tcPr marL="46592" marR="46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1" y="1023434"/>
            <a:ext cx="557018" cy="6511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165374" y="109283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507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/>
        </p:nvGraphicFramePr>
        <p:xfrm>
          <a:off x="943878" y="1048264"/>
          <a:ext cx="6588732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15" y="940348"/>
            <a:ext cx="557018" cy="65116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865708" y="1547639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273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67238" y="1270466"/>
            <a:ext cx="67233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1500" b="1" dirty="0"/>
              <a:t>2 - </a:t>
            </a:r>
            <a:r>
              <a:rPr lang="x-none" sz="1500" b="1" dirty="0"/>
              <a:t>تطور ميزانية البلدية من سنة</a:t>
            </a:r>
            <a:r>
              <a:rPr lang="ar-TN" sz="1500" b="1" dirty="0"/>
              <a:t>  2016 </a:t>
            </a:r>
            <a:r>
              <a:rPr lang="x-none" sz="1500" b="1" dirty="0"/>
              <a:t>إلى سنة </a:t>
            </a:r>
            <a:r>
              <a:rPr lang="ar-TN" sz="1500" b="1" dirty="0"/>
              <a:t>2020 على مستوى الموارد (المحقّقة) </a:t>
            </a:r>
            <a:r>
              <a:rPr lang="x-none" sz="1500" b="1" dirty="0"/>
              <a:t>:</a:t>
            </a:r>
            <a:endParaRPr lang="fr-FR" sz="15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67236" y="1995800"/>
          <a:ext cx="7586615" cy="3342900"/>
        </p:xfrm>
        <a:graphic>
          <a:graphicData uri="http://schemas.openxmlformats.org/drawingml/2006/table">
            <a:tbl>
              <a:tblPr rtl="1"/>
              <a:tblGrid>
                <a:gridCol w="1052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9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6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61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35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32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21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572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البيانات</a:t>
                      </a:r>
                      <a:endParaRPr lang="fr-FR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Calibri"/>
                          <a:cs typeface="Calibri"/>
                        </a:rPr>
                        <a:t>2016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2017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2018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2019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2020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المعدّل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النسبة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معدل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النمو السنوي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5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موارد العنوان الاوّل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4.156.025.416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4.256.466.267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4.493.520,976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5,303,569,540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Calibri"/>
                        </a:rPr>
                        <a:t>5,139,309,404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4,669,778,320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b="1" dirty="0"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r>
                        <a:rPr lang="ar-TN" sz="800" b="1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800" b="1" baseline="0" dirty="0"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fr-FR" sz="8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baseline="0" dirty="0">
                          <a:latin typeface="Calibri"/>
                          <a:ea typeface="Calibri"/>
                          <a:cs typeface="Calibri"/>
                        </a:rPr>
                        <a:t>5,45 %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المعلوم على العقارات المبنية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401.108.591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484.652.894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415.230,432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479,717,683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247,418,696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405,625,659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r>
                        <a:rPr lang="fr-FR" sz="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 8,68</a:t>
                      </a:r>
                      <a:endParaRPr lang="fr-FR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u="none" dirty="0"/>
                        <a:t>-11,37 %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المعلوم على الاراضي غير المبنية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250.202.522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267.961.160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292.537,462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339,715,541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380,928,809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306,269,098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,5</a:t>
                      </a:r>
                      <a:r>
                        <a:rPr lang="ar-TN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ar-TN" sz="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r>
                        <a:rPr lang="ar-TN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endParaRPr lang="fr-FR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+mj-lt"/>
                        </a:rPr>
                        <a:t>11,08 %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4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المعلوم على المؤسسات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925.021.606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1.046.545.626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Calibri"/>
                        </a:rPr>
                        <a:t>1.291, 306,875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1,406,221,257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1,375,004,208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1,208,819,914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r>
                        <a:rPr lang="fr-FR" sz="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 25,88</a:t>
                      </a:r>
                      <a:endParaRPr lang="fr-FR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+mj-lt"/>
                        </a:rPr>
                        <a:t>10,47 %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3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 err="1">
                          <a:latin typeface="Calibri"/>
                          <a:ea typeface="Calibri"/>
                          <a:cs typeface="Calibri"/>
                        </a:rPr>
                        <a:t>مداخيل</a:t>
                      </a: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x-none" sz="900" b="1" dirty="0" err="1">
                          <a:latin typeface="Calibri"/>
                          <a:ea typeface="Calibri"/>
                          <a:cs typeface="Calibri"/>
                        </a:rPr>
                        <a:t>الاسواق</a:t>
                      </a: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x-none" sz="900" b="1" dirty="0" err="1">
                          <a:latin typeface="Calibri"/>
                          <a:ea typeface="Calibri"/>
                          <a:cs typeface="Calibri"/>
                        </a:rPr>
                        <a:t>المستلزمة</a:t>
                      </a: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56.545.360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71.738.314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41.124,802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63,902,244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45,500,000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55,762,144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1,23%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+mj-lt"/>
                        </a:rPr>
                        <a:t>5,28 %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51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 err="1">
                          <a:latin typeface="Calibri"/>
                          <a:ea typeface="Calibri"/>
                          <a:cs typeface="Calibri"/>
                        </a:rPr>
                        <a:t>مداخيل</a:t>
                      </a: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 كراء العقارات </a:t>
                      </a:r>
                      <a:r>
                        <a:rPr lang="fr-FR" sz="9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و التجهيزات و المعدات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149.092.320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118.236.670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213.773,828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206,144,458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159,656,013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169,380,657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3,62%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+mj-lt"/>
                        </a:rPr>
                        <a:t>1,72 % 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المناب من المال المشترك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1.647.881.000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1.448.890.000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1.571.520,000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1,659,672,000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1,825,639,000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1,630,720,400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Calibri"/>
                        </a:rPr>
                        <a:t>%34,92 </a:t>
                      </a:r>
                      <a:endParaRPr lang="fr-FR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+mj-lt"/>
                        </a:rPr>
                        <a:t>2,59 % 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23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900" b="1" dirty="0">
                          <a:latin typeface="Calibri"/>
                          <a:ea typeface="Calibri"/>
                          <a:cs typeface="Calibri"/>
                        </a:rPr>
                        <a:t>بقية موارد العنوان الاول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726.174.017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818.441.603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668.027,577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1,148,196,357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920,396,561</a:t>
                      </a:r>
                      <a:endParaRPr lang="fr-FR" sz="8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893,200,448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Calibri"/>
                        </a:rPr>
                        <a:t>19,12 %</a:t>
                      </a:r>
                      <a:endParaRPr lang="fr-FR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Calibri"/>
                        </a:rPr>
                        <a:t>5,31</a:t>
                      </a:r>
                    </a:p>
                  </a:txBody>
                  <a:tcPr marL="47690" marR="47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4" y="1023434"/>
            <a:ext cx="557018" cy="6511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165374" y="10951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07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071419"/>
            <a:ext cx="557018" cy="65116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16289" y="114308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492919" y="1397000"/>
          <a:ext cx="74152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1231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14138" y="1384651"/>
            <a:ext cx="65347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1500" b="1" dirty="0"/>
              <a:t>3- تطور ميزانية البلدية من سنة 2016 إلى سنة 2020 على مستوى النفقات (المنجزة) :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52720" y="170450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1500" b="1" dirty="0">
                <a:solidFill>
                  <a:srgbClr val="002060"/>
                </a:solidFill>
              </a:rPr>
              <a:t>العنوان الاوّل : </a:t>
            </a:r>
            <a:endParaRPr lang="fr-FR" sz="1500" dirty="0">
              <a:solidFill>
                <a:srgbClr val="002060"/>
              </a:solidFill>
            </a:endParaRPr>
          </a:p>
          <a:p>
            <a:pPr algn="just" rtl="1"/>
            <a:endParaRPr lang="fr-FR" sz="15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993225" y="2082550"/>
          <a:ext cx="6417658" cy="2732894"/>
        </p:xfrm>
        <a:graphic>
          <a:graphicData uri="http://schemas.openxmlformats.org/drawingml/2006/table">
            <a:tbl>
              <a:tblPr rtl="1"/>
              <a:tblGrid>
                <a:gridCol w="764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8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8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8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80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33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01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>
                          <a:latin typeface="Calibri"/>
                          <a:ea typeface="Calibri"/>
                          <a:cs typeface="Calibri"/>
                        </a:rPr>
                        <a:t>البيانات</a:t>
                      </a:r>
                      <a:endParaRPr lang="fr-FR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/>
                          <a:cs typeface="Calibri"/>
                        </a:rPr>
                        <a:t>2016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000" b="1" dirty="0">
                          <a:latin typeface="Calibri"/>
                          <a:cs typeface="Calibri"/>
                        </a:rPr>
                        <a:t>2017</a:t>
                      </a:r>
                      <a:endParaRPr lang="fr-FR" sz="1000" b="1" dirty="0"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/>
                          <a:cs typeface="Calibri"/>
                        </a:rPr>
                        <a:t>2018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2019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2020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900" b="1" dirty="0">
                          <a:latin typeface="Calibri"/>
                          <a:ea typeface="Calibri"/>
                          <a:cs typeface="Calibri"/>
                        </a:rPr>
                        <a:t>معدل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900" b="1" dirty="0">
                          <a:latin typeface="Calibri"/>
                          <a:ea typeface="Calibri"/>
                          <a:cs typeface="Calibri"/>
                        </a:rPr>
                        <a:t>النمو السنوي</a:t>
                      </a:r>
                      <a:endParaRPr lang="fr-FR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b="0" dirty="0">
                          <a:latin typeface="Calibri"/>
                          <a:ea typeface="Calibri"/>
                          <a:cs typeface="Calibri"/>
                        </a:rPr>
                        <a:t>التأجير العمومي </a:t>
                      </a:r>
                      <a:endParaRPr lang="fr-FR" sz="8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1.900.081.517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1.989.681.796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2.056.383,301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2,537,561,314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2,859,949,745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%</a:t>
                      </a:r>
                      <a:r>
                        <a:rPr lang="ar-TN" sz="800" dirty="0"/>
                        <a:t>10,75 </a:t>
                      </a:r>
                      <a:endParaRPr lang="fr-FR" sz="800" dirty="0"/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2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b="0" dirty="0">
                          <a:latin typeface="Calibri"/>
                          <a:ea typeface="Calibri"/>
                          <a:cs typeface="Calibri"/>
                        </a:rPr>
                        <a:t>وسائل المصالح</a:t>
                      </a:r>
                      <a:endParaRPr lang="fr-FR" sz="8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1.059.673.020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1.028.697,060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808.420,731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922,384,415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1,061,948,362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%</a:t>
                      </a:r>
                      <a:r>
                        <a:rPr lang="ar-TN" sz="800" dirty="0"/>
                        <a:t> 0,05 </a:t>
                      </a:r>
                      <a:endParaRPr lang="fr-FR" sz="800" dirty="0"/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b="0" dirty="0">
                          <a:latin typeface="Calibri"/>
                          <a:ea typeface="Calibri"/>
                          <a:cs typeface="Calibri"/>
                        </a:rPr>
                        <a:t>المتخلّدات </a:t>
                      </a:r>
                      <a:endParaRPr lang="fr-FR" sz="8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215.754.645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201,234,225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189.936,244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422,118,191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372,393,813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%</a:t>
                      </a:r>
                      <a:r>
                        <a:rPr lang="ar-TN" sz="800" dirty="0"/>
                        <a:t>14,69 </a:t>
                      </a:r>
                      <a:r>
                        <a:rPr lang="fr-FR" sz="800" baseline="0" dirty="0"/>
                        <a:t> </a:t>
                      </a:r>
                      <a:endParaRPr lang="fr-FR" sz="800" dirty="0"/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b="0" dirty="0">
                          <a:latin typeface="Calibri"/>
                          <a:ea typeface="Calibri"/>
                          <a:cs typeface="Calibri"/>
                        </a:rPr>
                        <a:t>التدخل العمومي </a:t>
                      </a:r>
                      <a:endParaRPr lang="fr-FR" sz="8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229.785.473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230,317,049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245.391,381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338,213,642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375,675,840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%</a:t>
                      </a:r>
                      <a:r>
                        <a:rPr lang="ar-TN" sz="800" dirty="0"/>
                        <a:t>13,12 </a:t>
                      </a:r>
                      <a:endParaRPr lang="fr-FR" sz="800" dirty="0"/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b="0" dirty="0">
                          <a:latin typeface="Calibri"/>
                          <a:ea typeface="Calibri"/>
                          <a:cs typeface="Calibri"/>
                        </a:rPr>
                        <a:t>فوائد الدين </a:t>
                      </a:r>
                      <a:endParaRPr lang="fr-FR" sz="8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129.693.959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163,662,736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137.338,718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140,561,787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113,728,346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ar-TN" sz="800" b="1" dirty="0">
                          <a:solidFill>
                            <a:srgbClr val="FF0000"/>
                          </a:solidFill>
                        </a:rPr>
                        <a:t>- 3,26 </a:t>
                      </a:r>
                      <a:endParaRPr lang="fr-FR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b="0" dirty="0">
                          <a:latin typeface="Calibri"/>
                          <a:ea typeface="Calibri"/>
                          <a:cs typeface="Calibri"/>
                        </a:rPr>
                        <a:t>جملــة</a:t>
                      </a:r>
                      <a:r>
                        <a:rPr lang="fr-FR" sz="800" b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ar-TN" sz="800" b="0" dirty="0">
                          <a:latin typeface="Calibri"/>
                          <a:ea typeface="Calibri"/>
                          <a:cs typeface="Calibri"/>
                        </a:rPr>
                        <a:t> النفقات</a:t>
                      </a:r>
                      <a:endParaRPr lang="fr-FR" sz="8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3.534.998.614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3,613,552,866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3.437.470,375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4,360,838,349</a:t>
                      </a: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ar-TN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4,828,446,835</a:t>
                      </a:r>
                      <a:endParaRPr kumimoji="0" lang="fr-FR"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%</a:t>
                      </a:r>
                      <a:r>
                        <a:rPr lang="ar-TN" sz="800" dirty="0"/>
                        <a:t>8,11 </a:t>
                      </a:r>
                      <a:endParaRPr lang="fr-FR" sz="800" dirty="0"/>
                    </a:p>
                  </a:txBody>
                  <a:tcPr marL="42366" marR="42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1" y="1033571"/>
            <a:ext cx="557018" cy="6511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079886" y="113073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25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3888432" cy="671388"/>
          </a:xfrm>
        </p:spPr>
        <p:txBody>
          <a:bodyPr>
            <a:normAutofit fontScale="90000"/>
          </a:bodyPr>
          <a:lstStyle/>
          <a:p>
            <a:pPr rtl="1"/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التقديـم العــام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1">
              <a:lnSpc>
                <a:spcPct val="140000"/>
              </a:lnSpc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في اطار تطبيق مقتضيات الباب السابع من دستور الجمهورية التونسية الصادر   في 27 جانفي 2014 و خاصة في الفصل 139 الذي ينص على أن «تعتمد الجماعات المحلية آليات الديمقراطية التشاركية و مبادئ الحوكمة المفتوحة لضمان اسهام أوسع للمواطنين    و المجتمع المدني في اعداد برامج  التنمية والتهيئة الترابية ومتابعة تنفيذها طبقا لما يضبطه القانون »</a:t>
            </a:r>
          </a:p>
          <a:p>
            <a:pPr algn="just" rtl="1">
              <a:lnSpc>
                <a:spcPct val="140000"/>
              </a:lnSpc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تعقد اليوم الجلسة العامة الاولى التشاركية لضبط المقترحات المتعلقة بالبرنامج السنوي للاستثمار البلدي التشاركي لسنة 2022 وسنعمل على احترام المنهجية والمسار المحددين لمختلف مراحل ضبط هذا البرنامج التشاركي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 rtl="1">
              <a:lnSpc>
                <a:spcPct val="140000"/>
              </a:lnSpc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ونأمل ان نتوصّل الى الاستجابة لتطلعات متساكني مدينة منوبة ونساهم في مزيد تحسين عيش المتساكنين وتطوير الخدمات المسداة وخاصة منها في مجال النظافة وتأمين تواصل سير المرفق العام ، هدفنا في الاخير مزيد تكريس المصالحة وتمتين الثقة بين بلدية منوبة ومختلف المتعاملين معها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79175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13283" y="909506"/>
            <a:ext cx="460623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ar-TN" sz="1500" b="1" dirty="0">
                <a:latin typeface="Calibri"/>
                <a:ea typeface="Calibri" pitchFamily="34" charset="0"/>
                <a:cs typeface="Calibri"/>
              </a:rPr>
              <a:t>4 - </a:t>
            </a:r>
            <a:r>
              <a:rPr lang="x-none" sz="1500" b="1" dirty="0">
                <a:latin typeface="Calibri"/>
                <a:ea typeface="Calibri" pitchFamily="34" charset="0"/>
                <a:cs typeface="Calibri"/>
              </a:rPr>
              <a:t>ال</a:t>
            </a:r>
            <a:r>
              <a:rPr lang="ar-TN" sz="1500" b="1" dirty="0">
                <a:latin typeface="Calibri"/>
                <a:ea typeface="Calibri" pitchFamily="34" charset="0"/>
                <a:cs typeface="Calibri"/>
              </a:rPr>
              <a:t>مؤشرات المالية للفترة من  سنة 2015 إلى سنة </a:t>
            </a:r>
            <a:r>
              <a:rPr lang="fr-FR" sz="1500" b="1" dirty="0">
                <a:latin typeface="Calibri"/>
                <a:ea typeface="Calibri" pitchFamily="34" charset="0"/>
                <a:cs typeface="Calibri"/>
              </a:rPr>
              <a:t>2020</a:t>
            </a:r>
            <a:r>
              <a:rPr lang="ar-TN" sz="1500" b="1" dirty="0">
                <a:latin typeface="Calibri"/>
                <a:ea typeface="Calibri" pitchFamily="34" charset="0"/>
                <a:cs typeface="Calibri"/>
              </a:rPr>
              <a:t> </a:t>
            </a:r>
          </a:p>
        </p:txBody>
      </p:sp>
      <p:graphicFrame>
        <p:nvGraphicFramePr>
          <p:cNvPr id="11" name="Graphique 10"/>
          <p:cNvGraphicFramePr/>
          <p:nvPr/>
        </p:nvGraphicFramePr>
        <p:xfrm>
          <a:off x="1346814" y="3587261"/>
          <a:ext cx="6243146" cy="20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934111" y="1252844"/>
          <a:ext cx="6731406" cy="2196449"/>
        </p:xfrm>
        <a:graphic>
          <a:graphicData uri="http://schemas.openxmlformats.org/drawingml/2006/table">
            <a:tbl>
              <a:tblPr rtl="1"/>
              <a:tblGrid>
                <a:gridCol w="2479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04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0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44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200" b="1" dirty="0">
                          <a:latin typeface="Calibri"/>
                          <a:ea typeface="Calibri"/>
                          <a:cs typeface="Calibri"/>
                        </a:rPr>
                        <a:t>البيانــات</a:t>
                      </a:r>
                      <a:endParaRPr lang="fr-FR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2017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2019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2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latin typeface="Calibri"/>
                          <a:ea typeface="Calibri"/>
                          <a:cs typeface="Calibri"/>
                        </a:rPr>
                        <a:t>نسبة الموارد الذاتية من الموارد المالية</a:t>
                      </a:r>
                      <a:endParaRPr lang="fr-FR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60.34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66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%65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69 %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58,45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% 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latin typeface="Calibri"/>
                          <a:ea typeface="Calibri"/>
                          <a:cs typeface="Calibri"/>
                        </a:rPr>
                        <a:t>نسبة </a:t>
                      </a:r>
                      <a:r>
                        <a:rPr lang="x-none" sz="1200" b="1" dirty="0" err="1">
                          <a:latin typeface="Calibri"/>
                          <a:ea typeface="Calibri"/>
                          <a:cs typeface="Calibri"/>
                        </a:rPr>
                        <a:t>التاجير</a:t>
                      </a:r>
                      <a:r>
                        <a:rPr lang="x-none" sz="1200" b="1" dirty="0">
                          <a:latin typeface="Calibri"/>
                          <a:ea typeface="Calibri"/>
                          <a:cs typeface="Calibri"/>
                        </a:rPr>
                        <a:t> من الموارد الذاتية المحققة</a:t>
                      </a:r>
                      <a:endParaRPr lang="fr-FR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75.75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70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%70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69,9 %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95,17 %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نسبة التأجير من الموارد المالية الاعتيادية 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45,4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46,7%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45,5%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47,8%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55,3</a:t>
                      </a:r>
                      <a:r>
                        <a:rPr lang="ar-TN" sz="11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latin typeface="Calibri"/>
                          <a:ea typeface="Calibri"/>
                          <a:cs typeface="Calibri"/>
                        </a:rPr>
                        <a:t>نسبة </a:t>
                      </a:r>
                      <a:r>
                        <a:rPr lang="x-none" sz="1200" b="1" dirty="0" err="1">
                          <a:latin typeface="Calibri"/>
                          <a:ea typeface="Calibri"/>
                          <a:cs typeface="Calibri"/>
                        </a:rPr>
                        <a:t>التاجير</a:t>
                      </a:r>
                      <a:r>
                        <a:rPr lang="x-none" sz="1200" b="1" dirty="0">
                          <a:latin typeface="Calibri"/>
                          <a:ea typeface="Calibri"/>
                          <a:cs typeface="Calibri"/>
                        </a:rPr>
                        <a:t> من </a:t>
                      </a:r>
                      <a:r>
                        <a:rPr lang="ar-TN" sz="1200" b="1" dirty="0">
                          <a:latin typeface="Calibri"/>
                          <a:ea typeface="Calibri"/>
                          <a:cs typeface="Calibri"/>
                        </a:rPr>
                        <a:t>نفقات العنوان الاول</a:t>
                      </a:r>
                      <a:endParaRPr lang="fr-FR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53.74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55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%59.8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58 %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59 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200" b="1" dirty="0">
                          <a:latin typeface="Calibri"/>
                          <a:ea typeface="Calibri"/>
                          <a:cs typeface="Calibri"/>
                        </a:rPr>
                        <a:t>نسبة الديون المسددة من نفقات العنوان الاول</a:t>
                      </a:r>
                      <a:endParaRPr lang="fr-FR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9.7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5,5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 % 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%5.5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9,6 %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7,71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200" b="1" dirty="0">
                          <a:latin typeface="Calibri"/>
                          <a:ea typeface="Calibri"/>
                          <a:cs typeface="Calibri"/>
                        </a:rPr>
                        <a:t>نسبة تحقيق</a:t>
                      </a:r>
                      <a:r>
                        <a:rPr lang="ar-TN" sz="1200" b="1" baseline="0" dirty="0">
                          <a:latin typeface="Calibri"/>
                          <a:ea typeface="Calibri"/>
                          <a:cs typeface="Calibri"/>
                        </a:rPr>
                        <a:t> الميزانية</a:t>
                      </a:r>
                      <a:endParaRPr lang="fr-FR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100.74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100,31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100,5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115 %</a:t>
                      </a: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100,92</a:t>
                      </a:r>
                      <a:r>
                        <a:rPr lang="ar-TN" sz="1100" b="1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46552" marR="46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4146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1" y="1059547"/>
            <a:ext cx="557018" cy="6511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267957" y="998929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92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18016" y="974502"/>
            <a:ext cx="248427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x-none" sz="1500" b="1" dirty="0">
                <a:solidFill>
                  <a:srgbClr val="002060"/>
                </a:solidFill>
                <a:latin typeface="Calibri"/>
                <a:ea typeface="Calibri" pitchFamily="34" charset="0"/>
                <a:cs typeface="Calibri"/>
              </a:rPr>
              <a:t>موارد العنوان الثاني </a:t>
            </a:r>
            <a:r>
              <a:rPr lang="ar-TN" sz="1500" b="1" dirty="0">
                <a:solidFill>
                  <a:srgbClr val="002060"/>
                </a:solidFill>
                <a:latin typeface="Calibri"/>
                <a:ea typeface="Calibri" pitchFamily="34" charset="0"/>
                <a:cs typeface="Calibri"/>
              </a:rPr>
              <a:t>:</a:t>
            </a:r>
            <a:endParaRPr lang="ar-TN" sz="21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631657" y="1374429"/>
          <a:ext cx="6072908" cy="1620183"/>
        </p:xfrm>
        <a:graphic>
          <a:graphicData uri="http://schemas.openxmlformats.org/drawingml/2006/table">
            <a:tbl>
              <a:tblPr rtl="1"/>
              <a:tblGrid>
                <a:gridCol w="1493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17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04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01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البيانات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latin typeface="Calibri"/>
                          <a:cs typeface="Calibri"/>
                        </a:rPr>
                        <a:t>2016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900" b="1" dirty="0">
                          <a:latin typeface="Calibri"/>
                          <a:cs typeface="Calibri"/>
                        </a:rPr>
                        <a:t>2017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latin typeface="Calibri"/>
                          <a:cs typeface="Calibri"/>
                        </a:rPr>
                        <a:t>2018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2019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2020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منح التجهيز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358.619.587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313,423,631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406.445,074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682,771,379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843,449,088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مدخرات و موارد مختلفة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3.102.296.183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3,215,636,401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2.401.270,487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2,735,445,171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3,635,059,209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موارد القروض 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573.270.691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205,110,326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211.557,284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110,317,341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230,297,341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Calibri"/>
                          <a:cs typeface="Calibri"/>
                        </a:rPr>
                        <a:t>فواضل العنوان الاول</a:t>
                      </a:r>
                      <a:endParaRPr lang="fr-FR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62.102.802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900" b="1" dirty="0">
                          <a:latin typeface="Calibri"/>
                          <a:cs typeface="Calibri"/>
                        </a:rPr>
                        <a:t>642,913,401</a:t>
                      </a:r>
                      <a:endParaRPr lang="fr-FR" sz="9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1056.050,601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942,731,195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310,862,569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41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8" y="907906"/>
            <a:ext cx="625886" cy="8329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165374" y="95964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Graphique 2"/>
          <p:cNvGraphicFramePr/>
          <p:nvPr/>
        </p:nvGraphicFramePr>
        <p:xfrm>
          <a:off x="656409" y="3414304"/>
          <a:ext cx="6904808" cy="205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158828" y="3429000"/>
            <a:ext cx="558438" cy="56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350" dirty="0"/>
              <a:t>مليون دينار </a:t>
            </a:r>
            <a:endParaRPr lang="fr-FR" sz="1350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="" xmlns:a16="http://schemas.microsoft.com/office/drawing/2014/main" id="{10F8975D-7887-48EA-8A70-7B2A84699B9C}"/>
              </a:ext>
            </a:extLst>
          </p:cNvPr>
          <p:cNvGraphicFramePr>
            <a:graphicFrameLocks noGrp="1"/>
          </p:cNvGraphicFramePr>
          <p:nvPr/>
        </p:nvGraphicFramePr>
        <p:xfrm>
          <a:off x="939263" y="1368664"/>
          <a:ext cx="692395" cy="1620183"/>
        </p:xfrm>
        <a:graphic>
          <a:graphicData uri="http://schemas.openxmlformats.org/drawingml/2006/table">
            <a:tbl>
              <a:tblPr rtl="1"/>
              <a:tblGrid>
                <a:gridCol w="6923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01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معدل النمو السنوي 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23,8 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% 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4 %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-20 %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49,5 %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8247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34721" y="1023783"/>
            <a:ext cx="256490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x-none" sz="1500" b="1" dirty="0">
                <a:solidFill>
                  <a:srgbClr val="002060"/>
                </a:solidFill>
                <a:latin typeface="Calibri"/>
                <a:ea typeface="Calibri" pitchFamily="34" charset="0"/>
                <a:cs typeface="Calibri"/>
              </a:rPr>
              <a:t>نفقات العنوان الثاني </a:t>
            </a:r>
            <a:r>
              <a:rPr lang="ar-TN" sz="1500" b="1" dirty="0">
                <a:solidFill>
                  <a:srgbClr val="002060"/>
                </a:solidFill>
                <a:latin typeface="Calibri"/>
                <a:ea typeface="Calibri" pitchFamily="34" charset="0"/>
                <a:cs typeface="Calibri"/>
              </a:rPr>
              <a:t> :</a:t>
            </a:r>
            <a:endParaRPr lang="ar-TN" sz="21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041888" y="1557251"/>
          <a:ext cx="6523917" cy="1199022"/>
        </p:xfrm>
        <a:graphic>
          <a:graphicData uri="http://schemas.openxmlformats.org/drawingml/2006/table">
            <a:tbl>
              <a:tblPr rtl="1"/>
              <a:tblGrid>
                <a:gridCol w="143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82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0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71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6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500" b="1" dirty="0">
                          <a:latin typeface="Calibri"/>
                          <a:ea typeface="Calibri"/>
                          <a:cs typeface="Calibri"/>
                        </a:rPr>
                        <a:t>البيــانــات</a:t>
                      </a:r>
                      <a:endParaRPr lang="fr-FR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alibri"/>
                          <a:cs typeface="Calibri"/>
                        </a:rPr>
                        <a:t>2016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Calibri"/>
                          <a:cs typeface="Calibri"/>
                        </a:rPr>
                        <a:t>2017</a:t>
                      </a:r>
                      <a:endParaRPr lang="fr-FR" sz="14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Calibri"/>
                          <a:cs typeface="Calibri"/>
                        </a:rPr>
                        <a:t>2018</a:t>
                      </a:r>
                      <a:endParaRPr lang="fr-FR" sz="1400" b="1" dirty="0">
                        <a:latin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2019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2020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6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الاستثمارات المباشرة </a:t>
                      </a:r>
                      <a:endParaRPr lang="fr-FR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1.579.229,559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1.878.933,282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1006.527,955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319,173,692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1,122,675,116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أصل الدين </a:t>
                      </a:r>
                      <a:endParaRPr lang="fr-FR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253.766,778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259.483,190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900" b="1" dirty="0">
                          <a:latin typeface="Calibri"/>
                          <a:cs typeface="Calibri"/>
                        </a:rPr>
                        <a:t>233.635,332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251,845,584</a:t>
                      </a: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9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234,819,416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5413" marR="45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D8-9AC0-49F6-87B2-D58775FDE691}" type="slidenum">
              <a:rPr lang="fr-FR" smtClean="0"/>
              <a:pPr/>
              <a:t>42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" y="1023782"/>
            <a:ext cx="557018" cy="6511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198768" y="1054879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1200" b="1" dirty="0">
                <a:solidFill>
                  <a:schemeClr val="accent5">
                    <a:lumMod val="75000"/>
                  </a:schemeClr>
                </a:solidFill>
              </a:rPr>
              <a:t>بلدية منوبة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92847" y="2967678"/>
            <a:ext cx="558438" cy="56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350" dirty="0"/>
              <a:t>مليون دينار </a:t>
            </a:r>
            <a:endParaRPr lang="fr-FR" sz="135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="" xmlns:a16="http://schemas.microsoft.com/office/drawing/2014/main" id="{BE40D14F-0D76-4539-B10D-6CA93055B030}"/>
              </a:ext>
            </a:extLst>
          </p:cNvPr>
          <p:cNvGraphicFramePr/>
          <p:nvPr/>
        </p:nvGraphicFramePr>
        <p:xfrm>
          <a:off x="1205050" y="3020158"/>
          <a:ext cx="6414950" cy="244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85309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39" y="944724"/>
            <a:ext cx="8437917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TN" sz="1500" b="1" dirty="0">
                <a:ln/>
              </a:rPr>
              <a:t>حوصلة حول  مشروع ميزانية سنة 2022/2021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1547367"/>
              </p:ext>
            </p:extLst>
          </p:nvPr>
        </p:nvGraphicFramePr>
        <p:xfrm>
          <a:off x="527538" y="1317471"/>
          <a:ext cx="8148920" cy="4251610"/>
        </p:xfrm>
        <a:graphic>
          <a:graphicData uri="http://schemas.openxmlformats.org/drawingml/2006/table">
            <a:tbl>
              <a:tblPr/>
              <a:tblGrid>
                <a:gridCol w="1618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9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17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56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21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5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latin typeface="Calibri"/>
                          <a:ea typeface="Times New Roman"/>
                          <a:cs typeface="Arial"/>
                        </a:rPr>
                        <a:t>الملاحظات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900" b="1" dirty="0">
                          <a:latin typeface="Calibri"/>
                          <a:ea typeface="Times New Roman"/>
                          <a:cs typeface="Arial"/>
                        </a:rPr>
                        <a:t>نسبة التطور او الانخفاض  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latin typeface="Calibri"/>
                          <a:ea typeface="Times New Roman"/>
                          <a:cs typeface="Arial"/>
                        </a:rPr>
                        <a:t>النسبة  </a:t>
                      </a:r>
                      <a:r>
                        <a:rPr lang="fr-FR" sz="900" b="1" dirty="0"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latin typeface="Calibri"/>
                          <a:ea typeface="Times New Roman"/>
                          <a:cs typeface="Arial"/>
                        </a:rPr>
                        <a:t>المبرمج سنة </a:t>
                      </a:r>
                      <a:r>
                        <a:rPr lang="ar-TN" sz="900" b="1" dirty="0">
                          <a:latin typeface="Calibri"/>
                          <a:ea typeface="Times New Roman"/>
                          <a:cs typeface="Arial"/>
                        </a:rPr>
                        <a:t>2022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latin typeface="Calibri"/>
                          <a:ea typeface="Times New Roman"/>
                          <a:cs typeface="Arial"/>
                        </a:rPr>
                        <a:t>النسبة 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latin typeface="Calibri"/>
                          <a:ea typeface="Times New Roman"/>
                          <a:cs typeface="Arial"/>
                        </a:rPr>
                        <a:t>المبرمج سنة </a:t>
                      </a:r>
                      <a:r>
                        <a:rPr lang="ar-TN" sz="900" b="1" dirty="0">
                          <a:latin typeface="Calibri"/>
                          <a:ea typeface="Times New Roman"/>
                          <a:cs typeface="Arial"/>
                        </a:rPr>
                        <a:t> 2021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latin typeface="Calibri"/>
                          <a:ea typeface="Times New Roman"/>
                          <a:cs typeface="Arial"/>
                        </a:rPr>
                        <a:t>بيان الموارد و النفقات 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1,83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3,604,823,000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3,647,760,000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1" dirty="0">
                          <a:latin typeface="Calibri"/>
                          <a:ea typeface="Times New Roman"/>
                          <a:cs typeface="Arial"/>
                        </a:rPr>
                        <a:t>الموارد الذاتية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موارد العنوان الأول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6,64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1,927,701,000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1,807,606,000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1" dirty="0">
                          <a:latin typeface="Calibri"/>
                          <a:ea typeface="Times New Roman"/>
                          <a:cs typeface="Arial"/>
                        </a:rPr>
                        <a:t>مساهمة الدولة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3,43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5,532,524,000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5,455,366,000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الجملة</a:t>
                      </a:r>
                      <a:r>
                        <a:rPr lang="ar-SA" sz="1200" b="1" i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7,79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60,9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3,368,590,081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>
                          <a:latin typeface="Calibri"/>
                          <a:ea typeface="Times New Roman"/>
                          <a:cs typeface="Arial"/>
                        </a:rPr>
                        <a:t>57,4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3,125,000,000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1">
                          <a:latin typeface="Calibri"/>
                          <a:ea typeface="Times New Roman"/>
                          <a:cs typeface="Arial"/>
                        </a:rPr>
                        <a:t>نفقات ال</a:t>
                      </a:r>
                      <a:r>
                        <a:rPr lang="ar-TN" sz="1200" b="1" i="1">
                          <a:latin typeface="Calibri"/>
                          <a:ea typeface="Times New Roman"/>
                          <a:cs typeface="Arial"/>
                        </a:rPr>
                        <a:t>تأجير </a:t>
                      </a:r>
                      <a:endParaRPr lang="fr-FR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نفقات العنوان الأول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5,02%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36,9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2,043,180,000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39,5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2,151,180,0000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1" dirty="0">
                          <a:latin typeface="Calibri"/>
                          <a:ea typeface="Times New Roman"/>
                          <a:cs typeface="Arial"/>
                        </a:rPr>
                        <a:t>التسيير و التدخل العمومي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1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-22,63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2,36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130,753,919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>
                          <a:latin typeface="Calibri"/>
                          <a:ea typeface="Times New Roman"/>
                          <a:cs typeface="Arial"/>
                        </a:rPr>
                        <a:t>3,1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169,000,000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1" dirty="0">
                          <a:latin typeface="Calibri"/>
                          <a:ea typeface="Times New Roman"/>
                          <a:cs typeface="Arial"/>
                        </a:rPr>
                        <a:t>فوائد الدين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1,42 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5,522,524,000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5,445,180,000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1" dirty="0">
                          <a:latin typeface="Calibri"/>
                          <a:ea typeface="Times New Roman"/>
                          <a:cs typeface="Arial"/>
                        </a:rPr>
                        <a:t>الجملة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19,68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25,20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1,313,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295</a:t>
                      </a: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,304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1,097,789,752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rial"/>
                        </a:rPr>
                        <a:t>منح التجهيز </a:t>
                      </a:r>
                      <a:endParaRPr lang="fr-FR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موارد العنوان الثاني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-17,15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67,26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3,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617</a:t>
                      </a: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,654,100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73,3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>
                          <a:latin typeface="Calibri"/>
                          <a:ea typeface="Times New Roman"/>
                          <a:cs typeface="Arial"/>
                        </a:rPr>
                        <a:t>4,233,945,376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Calibri"/>
                          <a:ea typeface="Times New Roman"/>
                          <a:cs typeface="Arial"/>
                        </a:rPr>
                        <a:t>مداخيل</a:t>
                      </a: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 و موارد مختلفة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-12,01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7,22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375,885,528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800" dirty="0">
                          <a:latin typeface="Calibri"/>
                          <a:ea typeface="Times New Roman"/>
                          <a:cs typeface="Arial"/>
                        </a:rPr>
                        <a:t>7,4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427,238,408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موارد الاقتراض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////////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0,34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17,663,021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>
                          <a:latin typeface="Calibri"/>
                          <a:ea typeface="Times New Roman"/>
                          <a:cs typeface="Arial"/>
                        </a:rPr>
                        <a:t>03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17.663.021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Calibri"/>
                          <a:ea typeface="Times New Roman"/>
                          <a:cs typeface="Arial"/>
                        </a:rPr>
                        <a:t>اعتمادات</a:t>
                      </a: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 محالة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6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-9,73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5,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324</a:t>
                      </a: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,497,953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fr-FR" sz="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Times New Roman"/>
                          <a:cs typeface="Arial"/>
                        </a:rPr>
                        <a:t>5,776,636,557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الجملة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0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0760" algn="ctr"/>
                          <a:tab pos="2002155" algn="r"/>
                        </a:tabLs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7,3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95,3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5,066,834,932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94,5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5,466,159,536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الاستثمارات المباشرة </a:t>
                      </a:r>
                      <a:endParaRPr lang="ar-TN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نفقات العنوان الثاني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01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-17,49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4,7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250,000,000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5,2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303,000,000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خلاصة أصل الدين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7,84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5,316,834,932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Times New Roman"/>
                          <a:cs typeface="Arial"/>
                        </a:rPr>
                        <a:t>5,769,159,536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الجملة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////////////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Calibri"/>
                          <a:ea typeface="Times New Roman"/>
                          <a:cs typeface="Arial"/>
                        </a:rPr>
                        <a:t>0,33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17,663,021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>
                          <a:latin typeface="Calibri"/>
                          <a:ea typeface="Times New Roman"/>
                          <a:cs typeface="Arial"/>
                        </a:rPr>
                        <a:t>0,3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17.663.021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Calibri"/>
                          <a:ea typeface="Times New Roman"/>
                          <a:cs typeface="Arial"/>
                        </a:rPr>
                        <a:t>اعتمادات</a:t>
                      </a: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محالة</a:t>
                      </a: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67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7,81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Calibri"/>
                          <a:ea typeface="Times New Roman"/>
                          <a:cs typeface="Arial"/>
                        </a:rPr>
                        <a:t>////////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5,334,497,953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latin typeface="Calibri"/>
                          <a:ea typeface="Times New Roman"/>
                          <a:cs typeface="Arial"/>
                        </a:rPr>
                        <a:t>/////////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Times New Roman"/>
                          <a:cs typeface="Arial"/>
                        </a:rPr>
                        <a:t>5,786,822,557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الجملة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4000" dirty="0"/>
                    </a:p>
                  </a:txBody>
                  <a:tcPr marL="58713" marR="587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673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-3,33 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Calibri"/>
                          <a:ea typeface="Times New Roman"/>
                          <a:cs typeface="Arial"/>
                        </a:rPr>
                        <a:t>/////////</a:t>
                      </a: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10,857,021,953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latin typeface="Calibri"/>
                          <a:ea typeface="Times New Roman"/>
                          <a:cs typeface="Arial"/>
                        </a:rPr>
                        <a:t>/////////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Calibri"/>
                          <a:ea typeface="Times New Roman"/>
                          <a:cs typeface="Arial"/>
                        </a:rPr>
                        <a:t>11,232,002,557</a:t>
                      </a:r>
                      <a:endParaRPr lang="fr-FR" sz="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المجموع العام </a:t>
                      </a:r>
                      <a:endParaRPr lang="fr-FR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035" marR="440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2769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238" y="3262889"/>
            <a:ext cx="590578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 </a:t>
            </a:r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تقديــم المشاريع البلدية المتواصلة </a:t>
            </a:r>
            <a:endParaRPr lang="fr-FR" sz="32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345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228" y="2924944"/>
            <a:ext cx="4729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TN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تقديــم توزيع الموارد المالية </a:t>
            </a:r>
          </a:p>
        </p:txBody>
      </p:sp>
    </p:spTree>
    <p:extLst>
      <p:ext uri="{BB962C8B-B14F-4D97-AF65-F5344CB8AC3E}">
        <p14:creationId xmlns="" xmlns:p14="http://schemas.microsoft.com/office/powerpoint/2010/main" val="3347567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929" y="1126877"/>
            <a:ext cx="46085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1500" b="1" dirty="0"/>
              <a:t> 7 – 1 هيكلة موارد مخطط الاستثمار لسنة </a:t>
            </a:r>
            <a:r>
              <a:rPr lang="fr-FR" sz="1500" b="1" dirty="0"/>
              <a:t>2022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607598" y="1669058"/>
          <a:ext cx="6744810" cy="14097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8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8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8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</a:rPr>
                        <a:t>نوعية الاعتمادات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</a:rPr>
                        <a:t>المقدار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</a:rPr>
                        <a:t>النسبة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موارد ذاتية 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1"/>
                      <a:r>
                        <a:rPr lang="ar-TN" sz="1400" dirty="0"/>
                        <a:t>قرض</a:t>
                      </a:r>
                      <a:endParaRPr lang="fr-FR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منحة غير موظفة  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المجموع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71605" y="1426960"/>
            <a:ext cx="900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TN" sz="1200" b="1" dirty="0"/>
              <a:t>بالدينــار</a:t>
            </a:r>
            <a:endParaRPr lang="fr-FR" sz="1200" b="1" dirty="0"/>
          </a:p>
        </p:txBody>
      </p:sp>
      <p:graphicFrame>
        <p:nvGraphicFramePr>
          <p:cNvPr id="8" name="Graphique 7"/>
          <p:cNvGraphicFramePr/>
          <p:nvPr/>
        </p:nvGraphicFramePr>
        <p:xfrm>
          <a:off x="1571604" y="3059708"/>
          <a:ext cx="6453190" cy="22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EE47CDC-087B-4F56-AAEB-827E15AEE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" y="1023782"/>
            <a:ext cx="557018" cy="651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01256" y="998730"/>
            <a:ext cx="2577457" cy="3145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TN" sz="1050" b="1" dirty="0"/>
              <a:t>بلدية منوبة </a:t>
            </a:r>
            <a:endParaRPr lang="fr-FR" sz="105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24992" y="1554905"/>
          <a:ext cx="7247766" cy="1460326"/>
        </p:xfrm>
        <a:graphic>
          <a:graphicData uri="http://schemas.openxmlformats.org/drawingml/2006/table">
            <a:tbl>
              <a:tblPr rtl="1" firstRow="1" bandRow="1"/>
              <a:tblGrid>
                <a:gridCol w="1381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1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78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7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6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30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المبلغ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تمويل ذاتي 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مساهمة 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قرض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النسبة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2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قرب 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1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 rtl="1"/>
                      <a:r>
                        <a:rPr lang="ar-TN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مهيكلة 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54,36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2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ادارية 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2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المجمــوع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1409000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ar-TN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fr-F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683568" y="3139187"/>
          <a:ext cx="7056784" cy="242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61BED9C-2582-4AC6-869C-91F6E172A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" y="1023782"/>
            <a:ext cx="557018" cy="598399"/>
          </a:xfrm>
          <a:prstGeom prst="rect">
            <a:avLst/>
          </a:prstGeom>
        </p:spPr>
      </p:pic>
      <p:sp>
        <p:nvSpPr>
          <p:cNvPr id="7" name="ZoneTexte 1">
            <a:extLst>
              <a:ext uri="{FF2B5EF4-FFF2-40B4-BE49-F238E27FC236}">
                <a16:creationId xmlns="" xmlns:a16="http://schemas.microsoft.com/office/drawing/2014/main" id="{4A8BC6BE-BAFE-4F68-92C7-33F0C1FFB52B}"/>
              </a:ext>
            </a:extLst>
          </p:cNvPr>
          <p:cNvSpPr txBox="1"/>
          <p:nvPr/>
        </p:nvSpPr>
        <p:spPr>
          <a:xfrm>
            <a:off x="802299" y="4446513"/>
            <a:ext cx="1705978" cy="325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TN" sz="1200" b="1" dirty="0">
                <a:latin typeface="Times New Roman" pitchFamily="18" charset="0"/>
                <a:cs typeface="Times New Roman" pitchFamily="18" charset="0"/>
              </a:rPr>
              <a:t> 29,02 </a:t>
            </a:r>
            <a:r>
              <a:rPr lang="fr-FR" sz="12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="" xmlns:p14="http://schemas.microsoft.com/office/powerpoint/2010/main" val="1600999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14414" y="1875225"/>
          <a:ext cx="7560840" cy="18830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13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8438"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المشاريع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الكلفة التقديرية أ</a:t>
                      </a:r>
                      <a:r>
                        <a:rPr lang="ar-TN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د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438">
                <a:tc>
                  <a:txBody>
                    <a:bodyPr/>
                    <a:lstStyle/>
                    <a:p>
                      <a:pPr algn="r" rtl="1"/>
                      <a:r>
                        <a:rPr lang="ar-TN" sz="1800" b="1" dirty="0"/>
                        <a:t>دراسات مختلفة </a:t>
                      </a:r>
                      <a:endParaRPr lang="fr-FR" sz="18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dirty="0"/>
                        <a:t>159</a:t>
                      </a:r>
                      <a:endParaRPr lang="fr-FR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715">
                <a:tc>
                  <a:txBody>
                    <a:bodyPr/>
                    <a:lstStyle/>
                    <a:p>
                      <a:pPr algn="r" rtl="1"/>
                      <a:r>
                        <a:rPr lang="ar-TN" sz="1800" b="1" dirty="0"/>
                        <a:t>اقتناء معدات نظافة و تجهيزات </a:t>
                      </a:r>
                      <a:endParaRPr lang="fr-FR" sz="18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dirty="0"/>
                        <a:t>75</a:t>
                      </a:r>
                      <a:endParaRPr lang="fr-FR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438">
                <a:tc>
                  <a:txBody>
                    <a:bodyPr/>
                    <a:lstStyle/>
                    <a:p>
                      <a:pPr algn="r" rtl="1"/>
                      <a:r>
                        <a:rPr lang="ar-TN" sz="1800" b="1" dirty="0"/>
                        <a:t>المجموع </a:t>
                      </a:r>
                      <a:endParaRPr lang="fr-FR" sz="18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dirty="0"/>
                        <a:t>234</a:t>
                      </a:r>
                      <a:endParaRPr lang="fr-FR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000496" y="133944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TN" b="1" dirty="0">
                <a:latin typeface="Times New Roman" pitchFamily="18" charset="0"/>
                <a:cs typeface="Times New Roman" pitchFamily="18" charset="0"/>
              </a:rPr>
              <a:t> / المشاريع الادارية ( الخاصة بالبلدية )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02688BE-86C4-4225-AB42-8DD8E025F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0" y="1023782"/>
            <a:ext cx="697695" cy="763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109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32040" y="1106744"/>
            <a:ext cx="388843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TN" b="1" dirty="0">
                <a:latin typeface="Times New Roman" pitchFamily="18" charset="0"/>
                <a:cs typeface="Times New Roman" pitchFamily="18" charset="0"/>
              </a:rPr>
              <a:t> / المشاريع </a:t>
            </a:r>
            <a:r>
              <a:rPr lang="ar-TN" b="1" dirty="0" err="1">
                <a:latin typeface="Times New Roman" pitchFamily="18" charset="0"/>
                <a:cs typeface="Times New Roman" pitchFamily="18" charset="0"/>
              </a:rPr>
              <a:t>المهيكلة</a:t>
            </a:r>
            <a:r>
              <a:rPr lang="ar-TN" b="1" dirty="0">
                <a:latin typeface="Times New Roman" pitchFamily="18" charset="0"/>
                <a:cs typeface="Times New Roman" pitchFamily="18" charset="0"/>
              </a:rPr>
              <a:t> 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51520" y="1885039"/>
          <a:ext cx="8640960" cy="34415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10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0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615"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المشاريـــع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الكلفة التقديرية أ</a:t>
                      </a:r>
                      <a:r>
                        <a:rPr lang="ar-TN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د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إنــــــــــارة</a:t>
                      </a:r>
                      <a:r>
                        <a:rPr lang="ar-TN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تطهــــــير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صيانة</a:t>
                      </a:r>
                      <a:r>
                        <a:rPr lang="ar-TN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الطرقات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صيانة المنشاة الرياضية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أشغال التهيئة و التهذيب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المساحات الخضراء و تجميل مداخل المدن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0102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المنشاة الاقتصادية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0102">
                <a:tc>
                  <a:txBody>
                    <a:bodyPr/>
                    <a:lstStyle/>
                    <a:p>
                      <a:pPr algn="just" rtl="1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المجموع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23920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6ABB692-8B41-47D8-B7E9-EB173CEAB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669"/>
            <a:ext cx="625513" cy="641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18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3224" y="3262889"/>
            <a:ext cx="1847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endParaRPr lang="fr-FR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936015" y="1556792"/>
            <a:ext cx="5743880" cy="2400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TN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2– </a:t>
            </a:r>
            <a:r>
              <a:rPr lang="ar-TN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تقسيم البلدية الى مناطق</a:t>
            </a:r>
            <a:r>
              <a:rPr lang="fr-FR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ar-TN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</a:p>
          <a:p>
            <a:pPr algn="ctr" rtl="1">
              <a:lnSpc>
                <a:spcPct val="200000"/>
              </a:lnSpc>
            </a:pPr>
            <a:r>
              <a:rPr lang="ar-TN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و نتائج التشخيص الفني </a:t>
            </a:r>
            <a:endParaRPr lang="fr-FR" sz="40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916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015512" y="2165372"/>
          <a:ext cx="7560840" cy="14906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4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6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8438"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المشاريع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الكلفة التقديرية أ</a:t>
                      </a:r>
                      <a:r>
                        <a:rPr lang="ar-TN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د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dirty="0"/>
                        <a:t>تركيز فوانيس انارة مقتصدة للطاقة</a:t>
                      </a:r>
                      <a:endParaRPr lang="fr-FR" sz="18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dirty="0"/>
                        <a:t>409</a:t>
                      </a:r>
                      <a:endParaRPr lang="fr-FR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438"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dirty="0"/>
                        <a:t>المجموع </a:t>
                      </a:r>
                      <a:endParaRPr lang="fr-FR" sz="18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dirty="0"/>
                        <a:t>409</a:t>
                      </a:r>
                      <a:endParaRPr lang="fr-FR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000496" y="133944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TN" b="1" dirty="0">
                <a:latin typeface="Times New Roman" pitchFamily="18" charset="0"/>
                <a:cs typeface="Times New Roman" pitchFamily="18" charset="0"/>
              </a:rPr>
              <a:t> / مشاريع القرب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83D7386-B076-425A-B7DD-D3F25BB58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" y="1023781"/>
            <a:ext cx="776826" cy="851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4646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5BEF682-9D9A-4CB6-82AF-56822C7FE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597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532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="" xmlns:a16="http://schemas.microsoft.com/office/drawing/2014/main" id="{BF327323-FF53-43CC-A615-B30EA0B8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035" y="3386138"/>
            <a:ext cx="4854178" cy="6357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b="1" dirty="0"/>
              <a:t>Etude Energétique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BE7AE21-31C7-4BB7-A4D1-492B8717D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794" y="4021931"/>
            <a:ext cx="4894660" cy="5095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Commune de la Mannouba</a:t>
            </a:r>
          </a:p>
        </p:txBody>
      </p:sp>
      <p:pic>
        <p:nvPicPr>
          <p:cNvPr id="14340" name="Picture 2" descr="Afficher l’image source">
            <a:extLst>
              <a:ext uri="{FF2B5EF4-FFF2-40B4-BE49-F238E27FC236}">
                <a16:creationId xmlns="" xmlns:a16="http://schemas.microsoft.com/office/drawing/2014/main" id="{29DD843E-70AC-4510-9583-1FE2CE15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2" y="4443413"/>
            <a:ext cx="1437085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46796553-EC53-4A7D-8651-3E76394C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857250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Sommaire</a:t>
            </a:r>
          </a:p>
        </p:txBody>
      </p:sp>
      <p:sp>
        <p:nvSpPr>
          <p:cNvPr id="15363" name="Espace réservé du texte 5">
            <a:extLst>
              <a:ext uri="{FF2B5EF4-FFF2-40B4-BE49-F238E27FC236}">
                <a16:creationId xmlns="" xmlns:a16="http://schemas.microsoft.com/office/drawing/2014/main" id="{5CE2DD07-F56F-4EDD-9A58-D6A411D9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263" y="2124076"/>
            <a:ext cx="685800" cy="3452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altLang="fr-FR" sz="2700"/>
              <a:t>1</a:t>
            </a:r>
          </a:p>
        </p:txBody>
      </p:sp>
      <p:sp>
        <p:nvSpPr>
          <p:cNvPr id="15364" name="Espace réservé du texte 4">
            <a:extLst>
              <a:ext uri="{FF2B5EF4-FFF2-40B4-BE49-F238E27FC236}">
                <a16:creationId xmlns="" xmlns:a16="http://schemas.microsoft.com/office/drawing/2014/main" id="{A8F84330-2C76-4E45-8EE6-D3A58AC0A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1835" y="2137173"/>
            <a:ext cx="3250406" cy="3202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altLang="fr-FR"/>
              <a:t>Objet de l’étude</a:t>
            </a:r>
          </a:p>
        </p:txBody>
      </p:sp>
      <p:sp>
        <p:nvSpPr>
          <p:cNvPr id="15365" name="Espace réservé du texte 6">
            <a:extLst>
              <a:ext uri="{FF2B5EF4-FFF2-40B4-BE49-F238E27FC236}">
                <a16:creationId xmlns="" xmlns:a16="http://schemas.microsoft.com/office/drawing/2014/main" id="{4B7FC7CA-587A-46A6-B1AE-3FE96EB4BE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263" y="2827735"/>
            <a:ext cx="685800" cy="4286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altLang="fr-FR" sz="2700"/>
              <a:t>2</a:t>
            </a:r>
          </a:p>
        </p:txBody>
      </p:sp>
      <p:sp>
        <p:nvSpPr>
          <p:cNvPr id="15366" name="Espace réservé du texte 7">
            <a:extLst>
              <a:ext uri="{FF2B5EF4-FFF2-40B4-BE49-F238E27FC236}">
                <a16:creationId xmlns="" xmlns:a16="http://schemas.microsoft.com/office/drawing/2014/main" id="{6473CFE5-BDA1-4A35-85AF-FC7EEACCDD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1835" y="2882503"/>
            <a:ext cx="3250406" cy="3190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altLang="fr-FR"/>
              <a:t>Etat des Lieux</a:t>
            </a:r>
          </a:p>
        </p:txBody>
      </p:sp>
      <p:sp>
        <p:nvSpPr>
          <p:cNvPr id="15367" name="Espace réservé du texte 8">
            <a:extLst>
              <a:ext uri="{FF2B5EF4-FFF2-40B4-BE49-F238E27FC236}">
                <a16:creationId xmlns="" xmlns:a16="http://schemas.microsoft.com/office/drawing/2014/main" id="{5812A692-CF76-4D4E-B97F-338B07DF5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263" y="3663553"/>
            <a:ext cx="685800" cy="3464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altLang="fr-FR" sz="2700"/>
              <a:t>3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21FB3A04-3689-4106-924F-B397E3404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1835" y="3663553"/>
            <a:ext cx="3250406" cy="346472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fr-FR" dirty="0"/>
              <a:t>Conclusion</a:t>
            </a:r>
          </a:p>
        </p:txBody>
      </p:sp>
      <p:sp>
        <p:nvSpPr>
          <p:cNvPr id="15369" name="Espace réservé du texte 10">
            <a:extLst>
              <a:ext uri="{FF2B5EF4-FFF2-40B4-BE49-F238E27FC236}">
                <a16:creationId xmlns="" xmlns:a16="http://schemas.microsoft.com/office/drawing/2014/main" id="{FD0FBE9B-4AA5-48ED-B527-D894FA0C07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6263" y="4441031"/>
            <a:ext cx="685800" cy="4202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altLang="fr-FR" sz="2700"/>
              <a:t>4</a:t>
            </a:r>
          </a:p>
        </p:txBody>
      </p:sp>
      <p:sp>
        <p:nvSpPr>
          <p:cNvPr id="15370" name="Espace réservé du texte 11">
            <a:extLst>
              <a:ext uri="{FF2B5EF4-FFF2-40B4-BE49-F238E27FC236}">
                <a16:creationId xmlns="" xmlns:a16="http://schemas.microsoft.com/office/drawing/2014/main" id="{B14B59AB-8AEE-4B3C-9A38-681BFBA5C7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1835" y="4463653"/>
            <a:ext cx="3250406" cy="3750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altLang="fr-FR"/>
              <a:t>Solutions proposées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735195D4-49DE-4AA8-AF0E-66F20A62925A}"/>
              </a:ext>
            </a:extLst>
          </p:cNvPr>
          <p:cNvCxnSpPr/>
          <p:nvPr/>
        </p:nvCxnSpPr>
        <p:spPr>
          <a:xfrm>
            <a:off x="5072063" y="1976437"/>
            <a:ext cx="0" cy="595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9F8AB2A4-4001-433F-9FC0-DCDCE7F3AC6B}"/>
              </a:ext>
            </a:extLst>
          </p:cNvPr>
          <p:cNvCxnSpPr/>
          <p:nvPr/>
        </p:nvCxnSpPr>
        <p:spPr>
          <a:xfrm>
            <a:off x="5072063" y="2767012"/>
            <a:ext cx="0" cy="595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E8EA05A6-45C0-44F2-B7A8-76C36A9E8AE3}"/>
              </a:ext>
            </a:extLst>
          </p:cNvPr>
          <p:cNvCxnSpPr/>
          <p:nvPr/>
        </p:nvCxnSpPr>
        <p:spPr>
          <a:xfrm>
            <a:off x="5072063" y="3556397"/>
            <a:ext cx="0" cy="595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C40286DA-7045-4628-A9C0-C604A4B8AABD}"/>
              </a:ext>
            </a:extLst>
          </p:cNvPr>
          <p:cNvCxnSpPr/>
          <p:nvPr/>
        </p:nvCxnSpPr>
        <p:spPr>
          <a:xfrm>
            <a:off x="5072063" y="4346972"/>
            <a:ext cx="0" cy="595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9FA05AAC-AA4D-4DE6-9CF3-CF40D9DF4673}"/>
              </a:ext>
            </a:extLst>
          </p:cNvPr>
          <p:cNvCxnSpPr/>
          <p:nvPr/>
        </p:nvCxnSpPr>
        <p:spPr>
          <a:xfrm>
            <a:off x="5054204" y="1209675"/>
            <a:ext cx="0" cy="595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F997B27-9DA1-48F4-961D-1D7F53244431}"/>
              </a:ext>
            </a:extLst>
          </p:cNvPr>
          <p:cNvSpPr/>
          <p:nvPr/>
        </p:nvSpPr>
        <p:spPr>
          <a:xfrm>
            <a:off x="4301728" y="5072062"/>
            <a:ext cx="4204097" cy="701279"/>
          </a:xfrm>
          <a:prstGeom prst="rect">
            <a:avLst/>
          </a:prstGeom>
          <a:solidFill>
            <a:srgbClr val="44A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5377" name="Espace réservé du texte 5">
            <a:extLst>
              <a:ext uri="{FF2B5EF4-FFF2-40B4-BE49-F238E27FC236}">
                <a16:creationId xmlns="" xmlns:a16="http://schemas.microsoft.com/office/drawing/2014/main" id="{91506ED7-EB0A-4B92-8980-3D5960B334BB}"/>
              </a:ext>
            </a:extLst>
          </p:cNvPr>
          <p:cNvSpPr txBox="1">
            <a:spLocks/>
          </p:cNvSpPr>
          <p:nvPr/>
        </p:nvSpPr>
        <p:spPr bwMode="auto">
          <a:xfrm>
            <a:off x="4368404" y="5267326"/>
            <a:ext cx="6858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27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378" name="Espace réservé du texte 4">
            <a:extLst>
              <a:ext uri="{FF2B5EF4-FFF2-40B4-BE49-F238E27FC236}">
                <a16:creationId xmlns="" xmlns:a16="http://schemas.microsoft.com/office/drawing/2014/main" id="{89B585FF-6F37-499F-B930-86B950217F8F}"/>
              </a:ext>
            </a:extLst>
          </p:cNvPr>
          <p:cNvSpPr txBox="1">
            <a:spLocks/>
          </p:cNvSpPr>
          <p:nvPr/>
        </p:nvSpPr>
        <p:spPr bwMode="auto">
          <a:xfrm>
            <a:off x="5133976" y="5280423"/>
            <a:ext cx="3250406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100">
                <a:solidFill>
                  <a:schemeClr val="bg1"/>
                </a:solidFill>
              </a:rPr>
              <a:t>Références partenaire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92DEACD4-A57C-4CE0-87F7-6F5E05AA9758}"/>
              </a:ext>
            </a:extLst>
          </p:cNvPr>
          <p:cNvCxnSpPr/>
          <p:nvPr/>
        </p:nvCxnSpPr>
        <p:spPr>
          <a:xfrm>
            <a:off x="5054204" y="5119687"/>
            <a:ext cx="0" cy="595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ce réservé du texte 11">
            <a:extLst>
              <a:ext uri="{FF2B5EF4-FFF2-40B4-BE49-F238E27FC236}">
                <a16:creationId xmlns="" xmlns:a16="http://schemas.microsoft.com/office/drawing/2014/main" id="{0966B940-54CA-4DCE-9B1D-9E1CC65E0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794" y="1457326"/>
            <a:ext cx="4385072" cy="44315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sz="1800" dirty="0"/>
              <a:t>Ce rapport présente une étude énergétique et financière pour le remplacement des Luminaires conventionnels existants par des luminaires de technologie LED de très basse consommation et de durée de vie supérieure.</a:t>
            </a:r>
          </a:p>
          <a:p>
            <a:pPr marL="0" indent="0">
              <a:buNone/>
            </a:pPr>
            <a:r>
              <a:rPr lang="fr-FR" altLang="fr-FR" sz="1800" dirty="0"/>
              <a:t>Cette action permettra de réaliser de grandes économies sur la facture énergétique. </a:t>
            </a:r>
          </a:p>
          <a:p>
            <a:pPr marL="0" indent="0">
              <a:buNone/>
            </a:pPr>
            <a:endParaRPr lang="fr-FR" altLang="fr-FR" sz="2400" b="1" dirty="0"/>
          </a:p>
          <a:p>
            <a:pPr marL="0" indent="0">
              <a:buNone/>
            </a:pPr>
            <a:r>
              <a:rPr lang="fr-FR" altLang="fr-FR" b="1" dirty="0"/>
              <a:t>Présentation générale du Projet :</a:t>
            </a:r>
          </a:p>
          <a:p>
            <a:pPr marL="0" indent="0">
              <a:buNone/>
            </a:pPr>
            <a:r>
              <a:rPr lang="fr-FR" altLang="fr-FR" sz="1800" dirty="0"/>
              <a:t>Dans un souci d’économie d’énergie et de réduction du coût de procession du parc d’éclairage public, la commune de la </a:t>
            </a:r>
            <a:r>
              <a:rPr lang="fr-FR" altLang="fr-FR" sz="1800" dirty="0" err="1"/>
              <a:t>Mannouba</a:t>
            </a:r>
            <a:r>
              <a:rPr lang="fr-FR" altLang="fr-FR" sz="1800" dirty="0"/>
              <a:t> a consulté un fabriquant tunisien de solutions d’éclairage LED pour la réalisation d’une étude énergétique et financière.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56C7AAE4-04C0-488A-9B55-10F28E09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9B8B6FD1-EFD3-498D-B14B-998018EB54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312" y="4113610"/>
            <a:ext cx="4100513" cy="58816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dirty="0"/>
              <a:t>Dimensionnement et planification </a:t>
            </a:r>
            <a:r>
              <a:rPr lang="fr-FR" sz="1500" dirty="0">
                <a:solidFill>
                  <a:schemeClr val="tx1"/>
                </a:solidFill>
              </a:rPr>
              <a:t>adéquats (confort visuel, exploitation, concept, normes,…) Une installation d’éclairage de haut confort visuel tient compte du niveau d’éclairement correct, en Conformité avec la norme EN 12 464-1.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57D72119-6842-43CB-A354-15471A54C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1791" y="3232548"/>
            <a:ext cx="4100513" cy="58816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dirty="0"/>
              <a:t>Maitrise de la luminance </a:t>
            </a:r>
            <a:r>
              <a:rPr lang="fr-FR" sz="1500" dirty="0">
                <a:solidFill>
                  <a:schemeClr val="tx1"/>
                </a:solidFill>
              </a:rPr>
              <a:t>en fonction de l’application (pour éviter les problèmes d’éblouissement éventuels).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F9F91225-5CBD-47C4-9005-1AD715A796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1791" y="2402682"/>
            <a:ext cx="4100513" cy="58816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dirty="0"/>
              <a:t>Choisir les luminaires efficaces</a:t>
            </a:r>
            <a:r>
              <a:rPr lang="fr-FR" sz="1500" dirty="0">
                <a:solidFill>
                  <a:schemeClr val="bg1"/>
                </a:solidFill>
              </a:rPr>
              <a:t> </a:t>
            </a:r>
            <a:r>
              <a:rPr lang="fr-FR" sz="1500" dirty="0">
                <a:solidFill>
                  <a:schemeClr val="tx1"/>
                </a:solidFill>
              </a:rPr>
              <a:t>(et bien les entretenir !). Éteindre ou diminuer l’éclairage quand on n’en a pas besoin.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32589E79-F8BF-49CD-9393-1A3AA934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Objectifs d’un éclairage performant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4FA4714-7CFF-44B3-84D5-A081F3B4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Etat des Lieux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9BDD2181-A4A2-4A92-94B6-34D3607527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794" y="2324100"/>
            <a:ext cx="2452688" cy="11477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Consommation Annuelle du site</a:t>
            </a:r>
          </a:p>
          <a:p>
            <a:pPr algn="ctr">
              <a:defRPr/>
            </a:pPr>
            <a:r>
              <a:rPr lang="fr-FR" sz="2400" dirty="0">
                <a:solidFill>
                  <a:srgbClr val="FF0000"/>
                </a:solidFill>
              </a:rPr>
              <a:t>3 608,15 MWH</a:t>
            </a:r>
            <a:endParaRPr lang="fr-FR" sz="2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DFF7C085-551F-49E6-9638-A38AFF8DBE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794" y="3837385"/>
            <a:ext cx="2452688" cy="114895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Composition du parc d’éclairage</a:t>
            </a:r>
          </a:p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Des Lampes Mercure 250 et 125w ainsi que des lampes sodium 250 et 150w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93D18C73-003A-4A43-B496-01FEC53636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8394" y="2330053"/>
            <a:ext cx="2708672" cy="1147763"/>
          </a:xfrm>
        </p:spPr>
        <p:txBody>
          <a:bodyPr rtlCol="0">
            <a:normAutofit fontScale="92500"/>
          </a:bodyPr>
          <a:lstStyle/>
          <a:p>
            <a:pPr algn="ctr"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Parc d’éclairage</a:t>
            </a:r>
          </a:p>
          <a:p>
            <a:pPr algn="ctr">
              <a:defRPr/>
            </a:pPr>
            <a:r>
              <a:rPr lang="fr-FR" sz="2400" dirty="0">
                <a:solidFill>
                  <a:srgbClr val="FF0000"/>
                </a:solidFill>
              </a:rPr>
              <a:t>énergivore</a:t>
            </a:r>
            <a:endParaRPr lang="fr-FR" sz="2400" dirty="0"/>
          </a:p>
          <a:p>
            <a:pPr>
              <a:defRPr/>
            </a:pP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4F0EE6B9-5FF6-40D0-BBE0-BDD802CC76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8394" y="3837385"/>
            <a:ext cx="2708672" cy="114895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Parc d’éclairage</a:t>
            </a:r>
          </a:p>
          <a:p>
            <a:pPr algn="ctr">
              <a:defRPr/>
            </a:pPr>
            <a:r>
              <a:rPr lang="fr-FR" sz="2400" dirty="0">
                <a:solidFill>
                  <a:srgbClr val="FF0000"/>
                </a:solidFill>
              </a:rPr>
              <a:t>vieillissant et nécessitant beaucoup de maintenance</a:t>
            </a:r>
            <a:endParaRPr lang="fr-FR" sz="2400" dirty="0"/>
          </a:p>
          <a:p>
            <a:pPr>
              <a:defRPr/>
            </a:pPr>
            <a:endParaRPr lang="fr-FR" dirty="0"/>
          </a:p>
        </p:txBody>
      </p:sp>
      <p:sp>
        <p:nvSpPr>
          <p:cNvPr id="18439" name="Espace réservé du texte 9">
            <a:extLst>
              <a:ext uri="{FF2B5EF4-FFF2-40B4-BE49-F238E27FC236}">
                <a16:creationId xmlns="" xmlns:a16="http://schemas.microsoft.com/office/drawing/2014/main" id="{6065B860-6081-4717-907A-EC3814B1A1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4794" y="1546622"/>
            <a:ext cx="8652272" cy="623888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1350">
                <a:solidFill>
                  <a:schemeClr val="tx1"/>
                </a:solidFill>
              </a:rPr>
              <a:t>Les principaux constats issus de la visite du site de la Mannouba relatifs au parc d’éclairage public :</a:t>
            </a:r>
          </a:p>
          <a:p>
            <a:pPr marL="0" indent="0">
              <a:buNone/>
            </a:pPr>
            <a:endParaRPr lang="fr-FR" altLang="fr-FR" sz="135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77E17030-D433-42E6-8FC4-258FC826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94" y="1807369"/>
            <a:ext cx="8642747" cy="3484960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Le parc d’éclairage est composé de luminaires équipés de tubes fluorescents d’âges et de qualités variés, ces lampes étaient bon marché à l’achat, mais sont de mauvaise qualité :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Faible durée de vie, ces lampes subissent une rapide dépréciation de leur flux lumineux.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Ces luminaires fonctionnent à travers des alimentations de faible durée de vie avec une consommation importante (Ballast)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Un autre défaut majeur est leur pauvre rendu des couleurs (IRC). 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Efficacité énergétique très Faible par rapport à la technologie LED qui est de l’ordre de 140 Lumens/W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Néfaste pour la santé (contient de gaz toxique tel que le Mercure)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Mauvaise résistance mécanique (IK très faible)</a:t>
            </a:r>
          </a:p>
          <a:p>
            <a:pPr lvl="1">
              <a:defRPr/>
            </a:pPr>
            <a:r>
              <a:rPr lang="fr-FR" dirty="0">
                <a:solidFill>
                  <a:schemeClr val="tx1"/>
                </a:solidFill>
              </a:rPr>
              <a:t>Choix limité des températures de couleur </a:t>
            </a:r>
          </a:p>
          <a:p>
            <a:pPr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="" xmlns:a16="http://schemas.microsoft.com/office/drawing/2014/main" id="{37F82184-A73B-4B8A-A3E8-25515FE6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Conclusion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6D83542B-2D47-469D-8968-06767E90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9" y="1272778"/>
            <a:ext cx="8642747" cy="348496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dirty="0"/>
              <a:t>Le but de ce projet est de remplacer les systèmes d'éclairage existants par des luminaires LED de très haute efficacité énergétique. </a:t>
            </a:r>
          </a:p>
          <a:p>
            <a:pPr marL="0" indent="0">
              <a:buNone/>
              <a:defRPr/>
            </a:pPr>
            <a:r>
              <a:rPr lang="fr-FR" dirty="0"/>
              <a:t>L’Audit Énergétique a démontré qu'il était possible de réduire la consommation d'électricité de </a:t>
            </a:r>
            <a:r>
              <a:rPr lang="fr-FR" sz="2700" b="1" dirty="0">
                <a:solidFill>
                  <a:srgbClr val="FF0000"/>
                </a:solidFill>
              </a:rPr>
              <a:t>60%</a:t>
            </a:r>
            <a:r>
              <a:rPr lang="fr-FR" dirty="0"/>
              <a:t> environ, Le délai de retour sur investissement du projet entier </a:t>
            </a:r>
            <a:r>
              <a:rPr lang="fr-FR" sz="2700" b="1" dirty="0">
                <a:solidFill>
                  <a:srgbClr val="FF0000"/>
                </a:solidFill>
              </a:rPr>
              <a:t>est inferieur à un an et 9 mois.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A0649B3B-5E18-4650-8EB9-6A764231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Solutions Proposées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="" xmlns:a16="http://schemas.microsoft.com/office/drawing/2014/main" id="{1CB08447-BC56-4251-9C82-7FFCBA08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222" y="5163741"/>
            <a:ext cx="7761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50"/>
              <a:t>CITY LIGHT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50"/>
              <a:t>100w</a:t>
            </a:r>
          </a:p>
        </p:txBody>
      </p:sp>
      <p:pic>
        <p:nvPicPr>
          <p:cNvPr id="20485" name="Image 7">
            <a:extLst>
              <a:ext uri="{FF2B5EF4-FFF2-40B4-BE49-F238E27FC236}">
                <a16:creationId xmlns="" xmlns:a16="http://schemas.microsoft.com/office/drawing/2014/main" id="{0E092824-6901-4BCB-852D-26AB96061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10" y="4632723"/>
            <a:ext cx="42029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2">
            <a:extLst>
              <a:ext uri="{FF2B5EF4-FFF2-40B4-BE49-F238E27FC236}">
                <a16:creationId xmlns="" xmlns:a16="http://schemas.microsoft.com/office/drawing/2014/main" id="{8EBDC361-0658-4C2B-B0F5-050ABE20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053" y="4730354"/>
            <a:ext cx="2808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500" b="1"/>
              <a:t>+</a:t>
            </a:r>
          </a:p>
        </p:txBody>
      </p:sp>
      <p:sp>
        <p:nvSpPr>
          <p:cNvPr id="20487" name="Rectangle 12">
            <a:extLst>
              <a:ext uri="{FF2B5EF4-FFF2-40B4-BE49-F238E27FC236}">
                <a16:creationId xmlns="" xmlns:a16="http://schemas.microsoft.com/office/drawing/2014/main" id="{5EA83401-8870-45F0-8700-CF602E70A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45" y="5158978"/>
            <a:ext cx="5405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50"/>
              <a:t>Lumax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50"/>
              <a:t>100w</a:t>
            </a:r>
          </a:p>
        </p:txBody>
      </p:sp>
      <p:sp>
        <p:nvSpPr>
          <p:cNvPr id="20488" name="Rectangle 13">
            <a:extLst>
              <a:ext uri="{FF2B5EF4-FFF2-40B4-BE49-F238E27FC236}">
                <a16:creationId xmlns="" xmlns:a16="http://schemas.microsoft.com/office/drawing/2014/main" id="{513801B1-A095-41FC-B29E-48BFAFB5F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59" y="5188744"/>
            <a:ext cx="8963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50"/>
              <a:t>Smart Lumax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50"/>
              <a:t>100w</a:t>
            </a:r>
          </a:p>
        </p:txBody>
      </p:sp>
      <p:pic>
        <p:nvPicPr>
          <p:cNvPr id="20489" name="Image 16">
            <a:extLst>
              <a:ext uri="{FF2B5EF4-FFF2-40B4-BE49-F238E27FC236}">
                <a16:creationId xmlns="" xmlns:a16="http://schemas.microsoft.com/office/drawing/2014/main" id="{C68499C7-7448-4DE1-9248-6C714074B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14" y="4366023"/>
            <a:ext cx="1092994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17">
            <a:extLst>
              <a:ext uri="{FF2B5EF4-FFF2-40B4-BE49-F238E27FC236}">
                <a16:creationId xmlns="" xmlns:a16="http://schemas.microsoft.com/office/drawing/2014/main" id="{CABB8BB1-7A03-4598-A94E-3ED81AA5E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0" y="3567112"/>
            <a:ext cx="107156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18">
            <a:extLst>
              <a:ext uri="{FF2B5EF4-FFF2-40B4-BE49-F238E27FC236}">
                <a16:creationId xmlns="" xmlns:a16="http://schemas.microsoft.com/office/drawing/2014/main" id="{80C55BAD-FA07-41AF-9193-FFD6CD118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23" y="3567113"/>
            <a:ext cx="554831" cy="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 20">
            <a:extLst>
              <a:ext uri="{FF2B5EF4-FFF2-40B4-BE49-F238E27FC236}">
                <a16:creationId xmlns="" xmlns:a16="http://schemas.microsoft.com/office/drawing/2014/main" id="{A14FDE98-6416-4EC8-B067-99277F18D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9" y="3567112"/>
            <a:ext cx="107275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Image 19">
            <a:extLst>
              <a:ext uri="{FF2B5EF4-FFF2-40B4-BE49-F238E27FC236}">
                <a16:creationId xmlns="" xmlns:a16="http://schemas.microsoft.com/office/drawing/2014/main" id="{A8E715CB-EBA5-4584-B351-8DFF86C86F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92" y="3505201"/>
            <a:ext cx="688181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Image 6">
            <a:extLst>
              <a:ext uri="{FF2B5EF4-FFF2-40B4-BE49-F238E27FC236}">
                <a16:creationId xmlns="" xmlns:a16="http://schemas.microsoft.com/office/drawing/2014/main" id="{79121390-9F35-4ABE-B73F-F2EB86DA47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7" y="3505200"/>
            <a:ext cx="751285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Image 6">
            <a:extLst>
              <a:ext uri="{FF2B5EF4-FFF2-40B4-BE49-F238E27FC236}">
                <a16:creationId xmlns="" xmlns:a16="http://schemas.microsoft.com/office/drawing/2014/main" id="{19E76B83-694D-4496-B615-BD9539A4A7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35" y="3563542"/>
            <a:ext cx="751284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mage 6">
            <a:extLst>
              <a:ext uri="{FF2B5EF4-FFF2-40B4-BE49-F238E27FC236}">
                <a16:creationId xmlns="" xmlns:a16="http://schemas.microsoft.com/office/drawing/2014/main" id="{9A5B046B-1692-4231-9A5C-A64DA95B2D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505200"/>
            <a:ext cx="751285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" descr="C:\Users\COMMU\Desktop\sm.jpg">
            <a:extLst>
              <a:ext uri="{FF2B5EF4-FFF2-40B4-BE49-F238E27FC236}">
                <a16:creationId xmlns="" xmlns:a16="http://schemas.microsoft.com/office/drawing/2014/main" id="{B6E35454-4932-4E9E-B76E-E58F49F9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91" y="5072062"/>
            <a:ext cx="5000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 descr="C:\Users\COMMU\Desktop\sm.jpg">
            <a:extLst>
              <a:ext uri="{FF2B5EF4-FFF2-40B4-BE49-F238E27FC236}">
                <a16:creationId xmlns="" xmlns:a16="http://schemas.microsoft.com/office/drawing/2014/main" id="{B8797289-580E-4F05-AFC6-C5DCEF93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56" y="5013722"/>
            <a:ext cx="500063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 descr="C:\Users\COMMU\Desktop\sm.jpg">
            <a:extLst>
              <a:ext uri="{FF2B5EF4-FFF2-40B4-BE49-F238E27FC236}">
                <a16:creationId xmlns="" xmlns:a16="http://schemas.microsoft.com/office/drawing/2014/main" id="{EDD9937E-120B-4B94-AAFC-AE2B84272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0" y="4994672"/>
            <a:ext cx="500063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4">
            <a:extLst>
              <a:ext uri="{FF2B5EF4-FFF2-40B4-BE49-F238E27FC236}">
                <a16:creationId xmlns="" xmlns:a16="http://schemas.microsoft.com/office/drawing/2014/main" id="{F3D3FB8D-A7E3-41BF-813C-5456DD0B3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97" y="2765823"/>
            <a:ext cx="1200150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13">
            <a:extLst>
              <a:ext uri="{FF2B5EF4-FFF2-40B4-BE49-F238E27FC236}">
                <a16:creationId xmlns="" xmlns:a16="http://schemas.microsoft.com/office/drawing/2014/main" id="{8A91CA23-6B02-4A5F-87A8-251259AA0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908448"/>
            <a:ext cx="1729979" cy="407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3">
            <a:extLst>
              <a:ext uri="{FF2B5EF4-FFF2-40B4-BE49-F238E27FC236}">
                <a16:creationId xmlns="" xmlns:a16="http://schemas.microsoft.com/office/drawing/2014/main" id="{BE64EB21-8373-45BA-94D5-A5B24470D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1" y="1960960"/>
            <a:ext cx="3002756" cy="3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ZoneTexte 5">
            <a:extLst>
              <a:ext uri="{FF2B5EF4-FFF2-40B4-BE49-F238E27FC236}">
                <a16:creationId xmlns="" xmlns:a16="http://schemas.microsoft.com/office/drawing/2014/main" id="{354584AC-4493-48FC-A538-88DC5A33A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729" y="4641057"/>
            <a:ext cx="177760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/>
              <a:t>Contrôleur LoRaWan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/>
              <a:t>qui intègre d’ID de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/>
              <a:t>chaque Luminaire</a:t>
            </a:r>
          </a:p>
        </p:txBody>
      </p:sp>
      <p:sp>
        <p:nvSpPr>
          <p:cNvPr id="8" name="Plus 7">
            <a:extLst>
              <a:ext uri="{FF2B5EF4-FFF2-40B4-BE49-F238E27FC236}">
                <a16:creationId xmlns="" xmlns:a16="http://schemas.microsoft.com/office/drawing/2014/main" id="{EFB48CDE-371F-4D14-9FFD-B514D43D9EF0}"/>
              </a:ext>
            </a:extLst>
          </p:cNvPr>
          <p:cNvSpPr/>
          <p:nvPr/>
        </p:nvSpPr>
        <p:spPr>
          <a:xfrm>
            <a:off x="4318398" y="2814638"/>
            <a:ext cx="1153715" cy="11537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9" name="Plus 8">
            <a:extLst>
              <a:ext uri="{FF2B5EF4-FFF2-40B4-BE49-F238E27FC236}">
                <a16:creationId xmlns="" xmlns:a16="http://schemas.microsoft.com/office/drawing/2014/main" id="{335E2A36-A752-4FC7-9A30-C343BEDA42B5}"/>
              </a:ext>
            </a:extLst>
          </p:cNvPr>
          <p:cNvSpPr/>
          <p:nvPr/>
        </p:nvSpPr>
        <p:spPr>
          <a:xfrm>
            <a:off x="6176963" y="2814638"/>
            <a:ext cx="1154906" cy="11537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1512" name="ZoneTexte 10">
            <a:extLst>
              <a:ext uri="{FF2B5EF4-FFF2-40B4-BE49-F238E27FC236}">
                <a16:creationId xmlns="" xmlns:a16="http://schemas.microsoft.com/office/drawing/2014/main" id="{7A661E21-34DB-4A19-AC77-7C9061DC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4641057"/>
            <a:ext cx="177760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/>
              <a:t>Plateforme de contrôle et gestion des SmartLumax</a:t>
            </a:r>
          </a:p>
        </p:txBody>
      </p:sp>
      <p:sp>
        <p:nvSpPr>
          <p:cNvPr id="21513" name="ZoneTexte 11">
            <a:extLst>
              <a:ext uri="{FF2B5EF4-FFF2-40B4-BE49-F238E27FC236}">
                <a16:creationId xmlns="" xmlns:a16="http://schemas.microsoft.com/office/drawing/2014/main" id="{52B1D38B-F595-4DF4-AC60-E388561B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531" y="4826794"/>
            <a:ext cx="17776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/>
              <a:t>Passerelle LoRaWan</a:t>
            </a:r>
          </a:p>
        </p:txBody>
      </p:sp>
      <p:pic>
        <p:nvPicPr>
          <p:cNvPr id="21514" name="Image 12">
            <a:extLst>
              <a:ext uri="{FF2B5EF4-FFF2-40B4-BE49-F238E27FC236}">
                <a16:creationId xmlns="" xmlns:a16="http://schemas.microsoft.com/office/drawing/2014/main" id="{B2E16562-BFBD-44DE-AB06-6F55DD575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1" y="2680097"/>
            <a:ext cx="1937147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us 15">
            <a:extLst>
              <a:ext uri="{FF2B5EF4-FFF2-40B4-BE49-F238E27FC236}">
                <a16:creationId xmlns="" xmlns:a16="http://schemas.microsoft.com/office/drawing/2014/main" id="{7C7ADF04-873F-49A9-BAEB-2A1DE7476871}"/>
              </a:ext>
            </a:extLst>
          </p:cNvPr>
          <p:cNvSpPr/>
          <p:nvPr/>
        </p:nvSpPr>
        <p:spPr>
          <a:xfrm>
            <a:off x="2337198" y="2849167"/>
            <a:ext cx="1153715" cy="115490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pic>
        <p:nvPicPr>
          <p:cNvPr id="21516" name="Image 6">
            <a:extLst>
              <a:ext uri="{FF2B5EF4-FFF2-40B4-BE49-F238E27FC236}">
                <a16:creationId xmlns="" xmlns:a16="http://schemas.microsoft.com/office/drawing/2014/main" id="{9E83FEF6-E1A2-4F76-ADA9-A8BDB2923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812131"/>
            <a:ext cx="750094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>
            <a:extLst>
              <a:ext uri="{FF2B5EF4-FFF2-40B4-BE49-F238E27FC236}">
                <a16:creationId xmlns="" xmlns:a16="http://schemas.microsoft.com/office/drawing/2014/main" id="{AAAB674A-13AD-44A4-9D1D-76C50A8AD208}"/>
              </a:ext>
            </a:extLst>
          </p:cNvPr>
          <p:cNvSpPr txBox="1">
            <a:spLocks/>
          </p:cNvSpPr>
          <p:nvPr/>
        </p:nvSpPr>
        <p:spPr bwMode="auto">
          <a:xfrm>
            <a:off x="254794" y="900113"/>
            <a:ext cx="7886700" cy="44648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3300" b="1" dirty="0"/>
              <a:t>Le Package Smart </a:t>
            </a:r>
            <a:r>
              <a:rPr lang="fr-FR" sz="3300" b="1" dirty="0" err="1"/>
              <a:t>Lumax</a:t>
            </a:r>
            <a:endParaRPr lang="fr-FR" sz="3300" b="1" dirty="0"/>
          </a:p>
        </p:txBody>
      </p:sp>
      <p:pic>
        <p:nvPicPr>
          <p:cNvPr id="21518" name="Picture 2" descr="C:\Users\COMMU\Desktop\sm.jpg">
            <a:extLst>
              <a:ext uri="{FF2B5EF4-FFF2-40B4-BE49-F238E27FC236}">
                <a16:creationId xmlns="" xmlns:a16="http://schemas.microsoft.com/office/drawing/2014/main" id="{7E74873A-418B-4EF5-82BA-2B8DAA90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730229"/>
            <a:ext cx="597694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84" y="2808317"/>
            <a:ext cx="4756431" cy="127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TN" sz="4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3– مقترحات المواطنين </a:t>
            </a:r>
            <a:endParaRPr lang="fr-FR" sz="4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25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6">
            <a:extLst>
              <a:ext uri="{FF2B5EF4-FFF2-40B4-BE49-F238E27FC236}">
                <a16:creationId xmlns="" xmlns:a16="http://schemas.microsoft.com/office/drawing/2014/main" id="{1DDDDDE9-17E4-4F64-A7BD-36C6EEE7D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4" y="1408510"/>
            <a:ext cx="1193006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7BDE674-8CA5-4021-BEC8-B63B750E3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15492" y="2207419"/>
            <a:ext cx="2574131" cy="13037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D824FFF-6D97-4851-8398-F984E57B2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30981" y="2975373"/>
            <a:ext cx="2458641" cy="906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EA7CD56-1686-4AAE-8985-C022A902BA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350044" y="3749278"/>
            <a:ext cx="2339579" cy="11858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EB544AE-C6BD-4136-90FB-29479C1D6F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472679" y="4454129"/>
            <a:ext cx="2216944" cy="14370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E24FC6BE-8F7D-4A6C-A94A-553E65C0435E}"/>
              </a:ext>
            </a:extLst>
          </p:cNvPr>
          <p:cNvSpPr txBox="1">
            <a:spLocks/>
          </p:cNvSpPr>
          <p:nvPr/>
        </p:nvSpPr>
        <p:spPr bwMode="auto">
          <a:xfrm>
            <a:off x="254794" y="900113"/>
            <a:ext cx="7886700" cy="44648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3300" b="1" dirty="0"/>
              <a:t>La plateforme de contrôle et gestion : </a:t>
            </a:r>
            <a:r>
              <a:rPr lang="fr-FR" sz="3300" b="1" dirty="0" err="1"/>
              <a:t>LuxBoard</a:t>
            </a:r>
            <a:endParaRPr lang="fr-FR" sz="3300" b="1" dirty="0"/>
          </a:p>
        </p:txBody>
      </p:sp>
      <p:sp>
        <p:nvSpPr>
          <p:cNvPr id="22536" name="ZoneTexte 16">
            <a:extLst>
              <a:ext uri="{FF2B5EF4-FFF2-40B4-BE49-F238E27FC236}">
                <a16:creationId xmlns="" xmlns:a16="http://schemas.microsoft.com/office/drawing/2014/main" id="{08781DC3-1333-43C2-AEFE-53E8BC615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732" y="1814513"/>
            <a:ext cx="624244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100"/>
              <a:t>La solution Luxboard : évolutive et connectée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100"/>
              <a:t> - Parfaite connaissance du réseau d’éclairage public et des infrastructures existantes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100"/>
              <a:t> - Pilotage de l’éclairage public à distance via la plateforme de télégestion : allumage/extinction, gradation de l’intensité lumineuse en fonction des besoins, programmation événementielle, alertes en temps réel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100"/>
              <a:t> - Analyse et remontée d’informations (états, pannes...) en différé ou en temps-réel pour une identification précise des besoins en maintenance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E679D7C2-31A9-4F7C-88B8-E8E20C81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Solutions Proposées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0CEF43CA-FF8E-4ED7-A676-E124F00FB48A}"/>
              </a:ext>
            </a:extLst>
          </p:cNvPr>
          <p:cNvGraphicFramePr>
            <a:graphicFrameLocks noGrp="1"/>
          </p:cNvGraphicFramePr>
          <p:nvPr/>
        </p:nvGraphicFramePr>
        <p:xfrm>
          <a:off x="414338" y="2003823"/>
          <a:ext cx="8252224" cy="2405065"/>
        </p:xfrm>
        <a:graphic>
          <a:graphicData uri="http://schemas.openxmlformats.org/drawingml/2006/table">
            <a:tbl>
              <a:tblPr firstRow="1" firstCol="1" bandCol="1">
                <a:tableStyleId>{2A488322-F2BA-4B5B-9748-0D474271808F}</a:tableStyleId>
              </a:tblPr>
              <a:tblGrid>
                <a:gridCol w="1333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4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4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3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10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3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75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Remplacement</a:t>
                      </a:r>
                      <a:r>
                        <a:rPr lang="fr-FR" sz="2000" u="none" strike="noStrike" baseline="0" dirty="0">
                          <a:effectLst/>
                        </a:rPr>
                        <a:t> du 1</a:t>
                      </a:r>
                      <a:r>
                        <a:rPr lang="fr-FR" sz="2000" u="none" strike="noStrike" baseline="30000" dirty="0">
                          <a:effectLst/>
                        </a:rPr>
                        <a:t>er</a:t>
                      </a:r>
                      <a:r>
                        <a:rPr lang="fr-FR" sz="2000" u="none" strike="noStrike" baseline="0" dirty="0">
                          <a:effectLst/>
                        </a:rPr>
                        <a:t> Lot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0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Type </a:t>
                      </a:r>
                    </a:p>
                  </a:txBody>
                  <a:tcPr marL="7850" marR="7850" marT="784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Produit existant</a:t>
                      </a:r>
                    </a:p>
                  </a:txBody>
                  <a:tcPr marL="7850" marR="7850" marT="784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Qté</a:t>
                      </a:r>
                    </a:p>
                  </a:txBody>
                  <a:tcPr marL="7850" marR="7850" marT="784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Produit LED</a:t>
                      </a:r>
                    </a:p>
                  </a:txBody>
                  <a:tcPr marL="7850" marR="7850" marT="784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Qté</a:t>
                      </a:r>
                    </a:p>
                  </a:txBody>
                  <a:tcPr marL="7850" marR="7850" marT="784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7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Lampe mercure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u="none" strike="noStrike" kern="1200" dirty="0">
                          <a:effectLst/>
                        </a:rPr>
                        <a:t>250W</a:t>
                      </a:r>
                    </a:p>
                    <a:p>
                      <a:pPr marL="0" algn="ctr" defTabSz="914400" rtl="0" eaLnBrk="1" fontAlgn="ctr" latinLnBrk="0" hangingPunct="1"/>
                      <a:endParaRPr lang="fr-F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50" marR="7850" marT="7849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u="none" strike="noStrike" kern="1200" dirty="0">
                          <a:effectLst/>
                        </a:rPr>
                        <a:t>1000</a:t>
                      </a:r>
                    </a:p>
                    <a:p>
                      <a:pPr marL="0" algn="ctr" defTabSz="914400" rtl="0" eaLnBrk="1" fontAlgn="ctr" latinLnBrk="0" hangingPunct="1"/>
                      <a:endParaRPr lang="fr-F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50" marR="7850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City Light</a:t>
                      </a:r>
                      <a:r>
                        <a:rPr lang="fr-FR" sz="1400" u="none" strike="noStrike" baseline="0" dirty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100W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800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756">
                <a:tc v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Lumax</a:t>
                      </a:r>
                      <a:r>
                        <a:rPr lang="fr-FR" sz="1400" u="none" strike="noStrike" baseline="0" dirty="0">
                          <a:effectLst/>
                        </a:rPr>
                        <a:t> 100W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7756">
                <a:tc v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Smart Lumax</a:t>
                      </a:r>
                      <a:r>
                        <a:rPr lang="fr-FR" sz="1400" u="none" strike="noStrike" baseline="0" dirty="0">
                          <a:effectLst/>
                        </a:rPr>
                        <a:t> 100W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0" marR="7850" marT="784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E0002E2E-52A7-4391-A592-C8A183FD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Solutions Proposées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8899BEE-8CB6-4853-B15E-A49F2A98F571}"/>
              </a:ext>
            </a:extLst>
          </p:cNvPr>
          <p:cNvSpPr/>
          <p:nvPr/>
        </p:nvSpPr>
        <p:spPr>
          <a:xfrm>
            <a:off x="439341" y="1608535"/>
            <a:ext cx="81974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35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Caractéristiques techniques  (Produit proposé Vs Produit conventionnel) :</a:t>
            </a:r>
            <a:endParaRPr lang="fr-FR" sz="1350" dirty="0">
              <a:latin typeface="+mj-lt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="" xmlns:a16="http://schemas.microsoft.com/office/drawing/2014/main" id="{FEF92796-B7E8-44CC-913B-255DDA70D374}"/>
              </a:ext>
            </a:extLst>
          </p:cNvPr>
          <p:cNvGraphicFramePr>
            <a:graphicFrameLocks noGrp="1"/>
          </p:cNvGraphicFramePr>
          <p:nvPr/>
        </p:nvGraphicFramePr>
        <p:xfrm>
          <a:off x="436960" y="1905001"/>
          <a:ext cx="8224839" cy="36425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51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0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0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0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0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3441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Lampe mercure 250w</a:t>
                      </a:r>
                    </a:p>
                    <a:p>
                      <a:pPr algn="ctr" rtl="0" fontAlgn="ctr"/>
                      <a:endParaRPr lang="fr-FR" sz="1400" u="none" strike="noStrike" dirty="0">
                        <a:effectLst/>
                      </a:endParaRPr>
                    </a:p>
                    <a:p>
                      <a:pPr algn="ctr" rtl="0" fontAlgn="ctr"/>
                      <a:endParaRPr lang="fr-FR" sz="1400" u="none" strike="noStrike" dirty="0">
                        <a:effectLst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City light 100 w</a:t>
                      </a:r>
                    </a:p>
                    <a:p>
                      <a:pPr algn="ctr" rtl="0" fontAlgn="ctr"/>
                      <a:endParaRPr lang="fr-FR" sz="1400" u="none" strike="noStrike" baseline="0" dirty="0">
                        <a:effectLst/>
                      </a:endParaRPr>
                    </a:p>
                    <a:p>
                      <a:pPr algn="ctr" rtl="0" fontAlgn="ctr"/>
                      <a:endParaRPr lang="fr-FR" sz="1400" u="none" strike="noStrike" dirty="0">
                        <a:effectLst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err="1">
                          <a:effectLst/>
                        </a:rPr>
                        <a:t>Lumax</a:t>
                      </a:r>
                      <a:r>
                        <a:rPr lang="fr-FR" sz="1400" u="none" strike="noStrike" dirty="0">
                          <a:effectLst/>
                        </a:rPr>
                        <a:t> 100 w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Smart Lumax 100w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Type de lampe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lampe mercure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LED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LED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LED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Lumens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12 500 Lm </a:t>
                      </a:r>
                      <a:r>
                        <a:rPr lang="fr-FR" sz="800" u="none" strike="noStrike" dirty="0">
                          <a:effectLst/>
                        </a:rPr>
                        <a:t>*lampe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14 000 Lm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14 000 Lm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14 000 Lm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Consommation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250 W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100 W </a:t>
                      </a:r>
                      <a:r>
                        <a:rPr lang="fr-FR" sz="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*Y compris le driver LED</a:t>
                      </a:r>
                    </a:p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100 W </a:t>
                      </a:r>
                      <a:r>
                        <a:rPr lang="fr-FR" sz="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*Y compris le driver LED</a:t>
                      </a:r>
                    </a:p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100 W </a:t>
                      </a:r>
                      <a:r>
                        <a:rPr lang="fr-FR" sz="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*Y compris le driver LED</a:t>
                      </a:r>
                    </a:p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Efficacité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50 Lm/W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140 Lm/W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140 Lm/W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140 Lm/W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CRI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40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&gt;= 80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&gt;= 80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&gt;= 80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Durée de vie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8 000 heures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u="none" strike="noStrike" kern="1200" dirty="0">
                          <a:effectLst/>
                        </a:rPr>
                        <a:t>&gt;=100 000 heures</a:t>
                      </a:r>
                      <a:endParaRPr lang="fr-F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u="none" strike="noStrike" kern="1200" dirty="0">
                          <a:effectLst/>
                        </a:rPr>
                        <a:t>&gt;=100 000 heures</a:t>
                      </a:r>
                      <a:endParaRPr lang="fr-F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4" marR="5714" marT="57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u="none" strike="noStrike" kern="1200" dirty="0">
                          <a:effectLst/>
                        </a:rPr>
                        <a:t>&gt;=100 000 heures</a:t>
                      </a:r>
                      <a:endParaRPr lang="fr-F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4" marR="5714" marT="571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630" name="Image 7">
            <a:extLst>
              <a:ext uri="{FF2B5EF4-FFF2-40B4-BE49-F238E27FC236}">
                <a16:creationId xmlns="" xmlns:a16="http://schemas.microsoft.com/office/drawing/2014/main" id="{79AD6805-F425-4CE8-A3D6-996E48D8A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48" y="2355057"/>
            <a:ext cx="102394" cy="11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1" name="TextBox 2">
            <a:extLst>
              <a:ext uri="{FF2B5EF4-FFF2-40B4-BE49-F238E27FC236}">
                <a16:creationId xmlns="" xmlns:a16="http://schemas.microsoft.com/office/drawing/2014/main" id="{4318110F-9711-4828-AFFC-BE0D2BAC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231" y="2253854"/>
            <a:ext cx="583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500" b="1"/>
              <a:t>+</a:t>
            </a:r>
          </a:p>
        </p:txBody>
      </p:sp>
      <p:pic>
        <p:nvPicPr>
          <p:cNvPr id="24632" name="Image 24">
            <a:extLst>
              <a:ext uri="{FF2B5EF4-FFF2-40B4-BE49-F238E27FC236}">
                <a16:creationId xmlns="" xmlns:a16="http://schemas.microsoft.com/office/drawing/2014/main" id="{744B2C10-325D-40D8-9F09-5070EB85A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9" y="2089548"/>
            <a:ext cx="265509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3" name="Image 25">
            <a:extLst>
              <a:ext uri="{FF2B5EF4-FFF2-40B4-BE49-F238E27FC236}">
                <a16:creationId xmlns="" xmlns:a16="http://schemas.microsoft.com/office/drawing/2014/main" id="{6BBDDBA8-5DE1-409E-BC45-9CD37221F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2" y="2078832"/>
            <a:ext cx="2667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4" name="Image 26">
            <a:extLst>
              <a:ext uri="{FF2B5EF4-FFF2-40B4-BE49-F238E27FC236}">
                <a16:creationId xmlns="" xmlns:a16="http://schemas.microsoft.com/office/drawing/2014/main" id="{F589C259-390E-401A-818F-E6E690635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72" y="2080022"/>
            <a:ext cx="1381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5" name="Image 27">
            <a:extLst>
              <a:ext uri="{FF2B5EF4-FFF2-40B4-BE49-F238E27FC236}">
                <a16:creationId xmlns="" xmlns:a16="http://schemas.microsoft.com/office/drawing/2014/main" id="{C34CEED1-C8ED-4BBF-83DA-F07B550038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94" y="2085975"/>
            <a:ext cx="261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6" name="Image 28">
            <a:extLst>
              <a:ext uri="{FF2B5EF4-FFF2-40B4-BE49-F238E27FC236}">
                <a16:creationId xmlns="" xmlns:a16="http://schemas.microsoft.com/office/drawing/2014/main" id="{BA69CB61-FB3C-4058-819B-8E09EFCEF9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7" y="2085975"/>
            <a:ext cx="167879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7" name="Image 29">
            <a:extLst>
              <a:ext uri="{FF2B5EF4-FFF2-40B4-BE49-F238E27FC236}">
                <a16:creationId xmlns="" xmlns:a16="http://schemas.microsoft.com/office/drawing/2014/main" id="{33ABDED7-DF0A-4B60-89F4-EE55B6B23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4" y="2146697"/>
            <a:ext cx="57150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85755689-C1D6-406A-90B5-65F1442E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Hypothèses</a:t>
            </a:r>
          </a:p>
        </p:txBody>
      </p:sp>
      <p:graphicFrame>
        <p:nvGraphicFramePr>
          <p:cNvPr id="13" name="Table 3">
            <a:extLst>
              <a:ext uri="{FF2B5EF4-FFF2-40B4-BE49-F238E27FC236}">
                <a16:creationId xmlns="" xmlns:a16="http://schemas.microsoft.com/office/drawing/2014/main" id="{986D0288-3745-402B-A0BF-CBF2C9ADDA41}"/>
              </a:ext>
            </a:extLst>
          </p:cNvPr>
          <p:cNvGraphicFramePr>
            <a:graphicFrameLocks noGrp="1"/>
          </p:cNvGraphicFramePr>
          <p:nvPr/>
        </p:nvGraphicFramePr>
        <p:xfrm>
          <a:off x="544116" y="1532335"/>
          <a:ext cx="8159353" cy="3998799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5529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8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dirty="0"/>
                        <a:t>Hypothèses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Durée de fonctionnement par jour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11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Nombres de jours de fonctionnement par semaine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7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Nombres de jours de fonctionnement  par ans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364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Frais de maintenance TND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5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Niveau tension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Secteur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Eclairage public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Consommation mensuelle (KWH)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83 416,667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Plage de consommation mensuelle (KWH)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Not Applicable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Prix Du Kilowatt TND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0,234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   Watt -&gt; Kilowatt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u="none" strike="noStrike" dirty="0">
                          <a:effectLst/>
                        </a:rPr>
                        <a:t>0,001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F0880CDD-94A2-451C-86EF-E89BB806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Etude Energétique :  LED VS EXISTANT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525A486-122D-45FB-A877-C859F15C5445}"/>
              </a:ext>
            </a:extLst>
          </p:cNvPr>
          <p:cNvGraphicFramePr>
            <a:graphicFrameLocks noGrp="1"/>
          </p:cNvGraphicFramePr>
          <p:nvPr/>
        </p:nvGraphicFramePr>
        <p:xfrm>
          <a:off x="1" y="1346598"/>
          <a:ext cx="9144000" cy="5005355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731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7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1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0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Produits Existants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Produits de Remplacements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Consommation Annuelle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Consommation Annuelle (KWh)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1 001 000,00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400 400,00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8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Facture énergétique annuelle (DT)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234 234,00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93 693,60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43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Economies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Economie sur la facture énergétique annuelle (%)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60,00%</a:t>
                      </a:r>
                      <a:endParaRPr lang="fr-FR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8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Economie énergétique annuelle (kWh)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600 600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0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Economie annuelle sur facture électricité (DT)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140 540</a:t>
                      </a:r>
                      <a:endParaRPr lang="fr-FR" sz="1100" b="1" i="0" u="none" strike="noStrike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8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Economie annuelle sur frais de maintenance(DT)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2 302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7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Economie annuelle sur le coût d'investissement Initial des équipements (</a:t>
                      </a:r>
                      <a:r>
                        <a:rPr lang="fr-FR" sz="1300" u="none" strike="noStrike" dirty="0" err="1">
                          <a:effectLst/>
                        </a:rPr>
                        <a:t>Dt</a:t>
                      </a:r>
                      <a:r>
                        <a:rPr lang="fr-FR" sz="1300" u="none" strike="noStrike" dirty="0">
                          <a:effectLst/>
                        </a:rPr>
                        <a:t>/An)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22 863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86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Coûts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Coût Total annuelle de l‘équipement (</a:t>
                      </a:r>
                      <a:r>
                        <a:rPr lang="fr-FR" sz="1300" u="none" strike="noStrike" dirty="0" err="1">
                          <a:effectLst/>
                        </a:rPr>
                        <a:t>Dt</a:t>
                      </a:r>
                      <a:r>
                        <a:rPr lang="fr-FR" sz="1300" u="none" strike="noStrike" dirty="0">
                          <a:effectLst/>
                        </a:rPr>
                        <a:t>/an)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35 035,000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12 172,160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208">
                <a:tc vMerge="1">
                  <a:txBody>
                    <a:bodyPr/>
                    <a:lstStyle/>
                    <a:p>
                      <a:pPr algn="ctr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Economie Annuelle Totale (DT/An)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165 706</a:t>
                      </a:r>
                      <a:endParaRPr lang="fr-FR" sz="1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3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Frais de la fourniture HT DT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304 000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Taxe sur la fourniture [7% ] TTC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304 000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Frais de l'installation HT DT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50 000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69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Taxe sur l'installation  [19% ] TTC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59 500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10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Frais divers (Etude, Maintenance et réparation de l'infrastructure et réseaux électriques) TTC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40 000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ROI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vert="vert27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3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u="none" strike="noStrike" dirty="0">
                          <a:effectLst/>
                        </a:rPr>
                        <a:t>Investissement TTC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403 500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51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Retour sur investissement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Inférieur à 2 ans &amp; 5 mois</a:t>
                      </a:r>
                      <a:endParaRPr lang="fr-FR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" marR="3690" marT="369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40864A1-C618-463A-B487-30733A2F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Conclusions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443DCC56-1874-4956-A96D-241AC010F567}"/>
              </a:ext>
            </a:extLst>
          </p:cNvPr>
          <p:cNvSpPr txBox="1"/>
          <p:nvPr/>
        </p:nvSpPr>
        <p:spPr>
          <a:xfrm>
            <a:off x="2420541" y="1821656"/>
            <a:ext cx="6723459" cy="334707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L’Audit Énergétique a démontré qu'il était possible de </a:t>
            </a:r>
            <a:r>
              <a:rPr lang="fr-FR" b="1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réduire la consommation d'électricité de 60% </a:t>
            </a: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environ.</a:t>
            </a:r>
          </a:p>
          <a:p>
            <a:pPr>
              <a:defRPr/>
            </a:pPr>
            <a:endParaRPr lang="fr-FR" sz="45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Le délai de retour sur investissement du projet entier est </a:t>
            </a:r>
            <a:r>
              <a:rPr lang="fr-FR" b="1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inférieur à un an et 9 mois</a:t>
            </a:r>
          </a:p>
          <a:p>
            <a:pPr>
              <a:defRPr/>
            </a:pPr>
            <a:endParaRPr lang="fr-FR" sz="450" b="1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Mis à part les avantages de la </a:t>
            </a:r>
            <a:r>
              <a:rPr lang="fr-FR" b="1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réduction de la consommation énergétique</a:t>
            </a: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nous avons </a:t>
            </a:r>
            <a:r>
              <a:rPr lang="fr-FR" b="1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amélioré la qualité d’éclairement (</a:t>
            </a:r>
            <a:r>
              <a:rPr lang="fr-FR" b="1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Eav</a:t>
            </a:r>
            <a:r>
              <a:rPr lang="fr-FR" b="1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 ainsi que l’uniformité moyenne (U0)</a:t>
            </a: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du projet.</a:t>
            </a:r>
          </a:p>
          <a:p>
            <a:pPr>
              <a:defRPr/>
            </a:pPr>
            <a:endParaRPr lang="fr-FR" sz="45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Nous avons bien évidement </a:t>
            </a:r>
            <a:r>
              <a:rPr lang="fr-FR" b="1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réduit la pollution d’éclairage </a:t>
            </a: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</a:t>
            </a:r>
            <a:r>
              <a:rPr lang="fr-FR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lighting</a:t>
            </a: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polution</a:t>
            </a:r>
            <a:r>
              <a:rPr lang="fr-FR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 engendrée par les mauvais choix d’angles et d’orientation.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9632DC09-0538-4CCB-81D1-D8D939E7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28688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Exemples de projets de </a:t>
            </a:r>
            <a:r>
              <a:rPr lang="fr-FR" b="1" dirty="0" err="1"/>
              <a:t>Relamping</a:t>
            </a:r>
            <a:endParaRPr lang="fr-FR" b="1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="" xmlns:a16="http://schemas.microsoft.com/office/drawing/2014/main" id="{39CAF856-7478-4E9C-AD00-D68CBF4CAAB0}"/>
              </a:ext>
            </a:extLst>
          </p:cNvPr>
          <p:cNvGraphicFramePr>
            <a:graphicFrameLocks noGrp="1"/>
          </p:cNvGraphicFramePr>
          <p:nvPr/>
        </p:nvGraphicFramePr>
        <p:xfrm>
          <a:off x="679847" y="1518048"/>
          <a:ext cx="7530702" cy="4598908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1821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2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6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10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82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800" dirty="0"/>
                        <a:t>Projets de </a:t>
                      </a:r>
                      <a:r>
                        <a:rPr lang="fr-FR" sz="1800" dirty="0" err="1"/>
                        <a:t>Relamping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Commune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 dirty="0">
                          <a:effectLst/>
                        </a:rPr>
                        <a:t> Consommation [KWh]                     (Avant </a:t>
                      </a:r>
                      <a:r>
                        <a:rPr lang="fr-FR" sz="1400" b="1" u="none" strike="noStrike" kern="1200" dirty="0" err="1">
                          <a:effectLst/>
                        </a:rPr>
                        <a:t>Relamping</a:t>
                      </a:r>
                      <a:r>
                        <a:rPr lang="fr-FR" sz="1400" b="1" u="none" strike="noStrike" kern="1200" dirty="0">
                          <a:effectLst/>
                        </a:rPr>
                        <a:t>) 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u="none" strike="noStrike" kern="1200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kern="1200" dirty="0">
                          <a:effectLst/>
                        </a:rPr>
                        <a:t>Consommation [KWh]                                           (Après </a:t>
                      </a:r>
                      <a:r>
                        <a:rPr lang="fr-FR" sz="1400" b="1" u="none" strike="noStrike" kern="1200" dirty="0" err="1">
                          <a:effectLst/>
                        </a:rPr>
                        <a:t>Relamping</a:t>
                      </a:r>
                      <a:r>
                        <a:rPr lang="fr-FR" sz="1400" b="1" u="none" strike="noStrike" kern="1200" dirty="0">
                          <a:effectLst/>
                        </a:rPr>
                        <a:t>) </a:t>
                      </a:r>
                    </a:p>
                    <a:p>
                      <a:pPr marL="0" algn="ctr" defTabSz="914400" rtl="0" eaLnBrk="1" fontAlgn="ctr" latinLnBrk="0" hangingPunct="1"/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 dirty="0">
                          <a:effectLst/>
                        </a:rPr>
                        <a:t>Economie sur la facture</a:t>
                      </a:r>
                      <a:r>
                        <a:rPr lang="fr-FR" sz="1400" b="1" u="none" strike="noStrike" kern="1200" baseline="0" dirty="0">
                          <a:effectLst/>
                        </a:rPr>
                        <a:t> d’électricité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Kairouan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60,00 %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Mornaguia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  <a:r>
                        <a:rPr lang="fr-F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000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88 000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33,33 %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</a:t>
                      </a:r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AID                              (11 Communes)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1 501 500,00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720 720,00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52,00 %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Ariana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702 702,00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337 296,96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52,00 %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Kébili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268 000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178 000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33,33 %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Monastir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35 135,10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18 270,25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48,00 %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Mahdia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327 927,60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163 963,80</a:t>
                      </a:r>
                    </a:p>
                  </a:txBody>
                  <a:tcPr marL="5716" marR="5716" marT="57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Megrine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260 260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152 552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41,38 %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Sfax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42 396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20 350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52,00 %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6B1B05E-B81D-41AA-88FB-B3403322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29699" name="Picture 74" descr="http://www.candyled.com/wp-content/uploads/2014/12/Comm-Ariana.png">
            <a:extLst>
              <a:ext uri="{FF2B5EF4-FFF2-40B4-BE49-F238E27FC236}">
                <a16:creationId xmlns="" xmlns:a16="http://schemas.microsoft.com/office/drawing/2014/main" id="{93AAC83F-B30E-4A20-BDCE-35556DF8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" y="1629966"/>
            <a:ext cx="1383506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6" descr="http://www.candyled.com/wp-content/uploads/2014/12/Comm-Bizerte.png">
            <a:extLst>
              <a:ext uri="{FF2B5EF4-FFF2-40B4-BE49-F238E27FC236}">
                <a16:creationId xmlns="" xmlns:a16="http://schemas.microsoft.com/office/drawing/2014/main" id="{30A2A1F9-FD34-4C0F-B63F-C026E46E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29966"/>
            <a:ext cx="1384697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8" descr="http://www.candyled.com/wp-content/uploads/2020/12/Comm-Ettadhamen.png">
            <a:extLst>
              <a:ext uri="{FF2B5EF4-FFF2-40B4-BE49-F238E27FC236}">
                <a16:creationId xmlns="" xmlns:a16="http://schemas.microsoft.com/office/drawing/2014/main" id="{D4C53518-8741-4DF2-A15F-3B2CEA04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6" y="1629966"/>
            <a:ext cx="1384697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0" descr="http://www.candyled.com/wp-content/uploads/2014/12/Comm-Mannouba.png">
            <a:extLst>
              <a:ext uri="{FF2B5EF4-FFF2-40B4-BE49-F238E27FC236}">
                <a16:creationId xmlns="" xmlns:a16="http://schemas.microsoft.com/office/drawing/2014/main" id="{2A4F2B38-CF58-43F5-BA2D-FA073F0A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53" y="1629966"/>
            <a:ext cx="1384697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2" descr="http://www.candyled.com/wp-content/uploads/2014/12/Comm-La-Goulette.png">
            <a:extLst>
              <a:ext uri="{FF2B5EF4-FFF2-40B4-BE49-F238E27FC236}">
                <a16:creationId xmlns="" xmlns:a16="http://schemas.microsoft.com/office/drawing/2014/main" id="{F8AC0EC5-1767-4CF9-B9DC-3BE5645D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9" y="1629966"/>
            <a:ext cx="1385888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4" descr="http://www.candyled.com/wp-content/uploads/2020/10/Comm-Borj-El-Amri.png">
            <a:extLst>
              <a:ext uri="{FF2B5EF4-FFF2-40B4-BE49-F238E27FC236}">
                <a16:creationId xmlns="" xmlns:a16="http://schemas.microsoft.com/office/drawing/2014/main" id="{D64C4E8C-870F-4FE8-8631-DDC016B9B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6" y="2553891"/>
            <a:ext cx="1384697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6" descr="http://www.candyled.com/wp-content/uploads/2014/12/Comm-El-Kef.png">
            <a:extLst>
              <a:ext uri="{FF2B5EF4-FFF2-40B4-BE49-F238E27FC236}">
                <a16:creationId xmlns="" xmlns:a16="http://schemas.microsoft.com/office/drawing/2014/main" id="{B2C64BF6-6296-4DAD-8AF0-D42B39B4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53" y="2583657"/>
            <a:ext cx="1384697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88" descr="http://www.candyled.com/wp-content/uploads/2014/12/Comm-Haffouz.png">
            <a:extLst>
              <a:ext uri="{FF2B5EF4-FFF2-40B4-BE49-F238E27FC236}">
                <a16:creationId xmlns="" xmlns:a16="http://schemas.microsoft.com/office/drawing/2014/main" id="{7108381C-A2FC-4953-806A-59237D36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" y="3333750"/>
            <a:ext cx="1383506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90" descr="http://www.candyled.com/wp-content/uploads/2014/12/Comm-Dahmani.png">
            <a:extLst>
              <a:ext uri="{FF2B5EF4-FFF2-40B4-BE49-F238E27FC236}">
                <a16:creationId xmlns="" xmlns:a16="http://schemas.microsoft.com/office/drawing/2014/main" id="{198027BD-C356-42FD-8A29-8D6A9C36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98" y="3333750"/>
            <a:ext cx="1387078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92" descr="http://www.candyled.com/wp-content/uploads/2014/12/Comm-Slouguia.png">
            <a:extLst>
              <a:ext uri="{FF2B5EF4-FFF2-40B4-BE49-F238E27FC236}">
                <a16:creationId xmlns="" xmlns:a16="http://schemas.microsoft.com/office/drawing/2014/main" id="{DFEFAC5A-E9B2-482D-88FA-BC17C3D2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6" y="3355182"/>
            <a:ext cx="1384697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94" descr="http://www.candyled.com/wp-content/uploads/2014/12/Comm-Megrine.png">
            <a:extLst>
              <a:ext uri="{FF2B5EF4-FFF2-40B4-BE49-F238E27FC236}">
                <a16:creationId xmlns="" xmlns:a16="http://schemas.microsoft.com/office/drawing/2014/main" id="{9BD0FB6D-8517-4685-9452-3F21BD13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98" y="2544366"/>
            <a:ext cx="1387078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96" descr="http://www.candyled.com/wp-content/uploads/2014/12/Comm-Hammamlif.png">
            <a:extLst>
              <a:ext uri="{FF2B5EF4-FFF2-40B4-BE49-F238E27FC236}">
                <a16:creationId xmlns="" xmlns:a16="http://schemas.microsoft.com/office/drawing/2014/main" id="{912DFE03-3E0D-4E2E-9DBC-69B210B1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" y="2553891"/>
            <a:ext cx="1383506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98" descr="http://www.candyled.com/wp-content/uploads/2014/12/Comm-Mornaguia.png">
            <a:extLst>
              <a:ext uri="{FF2B5EF4-FFF2-40B4-BE49-F238E27FC236}">
                <a16:creationId xmlns="" xmlns:a16="http://schemas.microsoft.com/office/drawing/2014/main" id="{86B07DCB-D08F-43DD-B114-B34C7EA8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9" y="2553891"/>
            <a:ext cx="1385888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00" descr="http://www.candyled.com/wp-content/uploads/2014/12/Comm-Mahdia.png">
            <a:extLst>
              <a:ext uri="{FF2B5EF4-FFF2-40B4-BE49-F238E27FC236}">
                <a16:creationId xmlns="" xmlns:a16="http://schemas.microsoft.com/office/drawing/2014/main" id="{4788F3E5-6228-4F8A-91AF-A7FD6380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4" y="3333750"/>
            <a:ext cx="1382316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02" descr="http://www.candyled.com/wp-content/uploads/2020/11/Comm-Ksar-Hellal.png">
            <a:extLst>
              <a:ext uri="{FF2B5EF4-FFF2-40B4-BE49-F238E27FC236}">
                <a16:creationId xmlns="" xmlns:a16="http://schemas.microsoft.com/office/drawing/2014/main" id="{CA727020-7A40-411F-8A99-3267335A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9" y="3363516"/>
            <a:ext cx="1385888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04" descr="http://www.candyled.com/wp-content/uploads/2014/12/Comm-Menzel-BouZaien.png">
            <a:extLst>
              <a:ext uri="{FF2B5EF4-FFF2-40B4-BE49-F238E27FC236}">
                <a16:creationId xmlns="" xmlns:a16="http://schemas.microsoft.com/office/drawing/2014/main" id="{1A967728-6F23-4DE6-9DD8-69EC2FD0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" y="4135041"/>
            <a:ext cx="1385888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06" descr="http://www.candyled.com/wp-content/uploads/2014/12/Comm-Ksour-Essef.png">
            <a:extLst>
              <a:ext uri="{FF2B5EF4-FFF2-40B4-BE49-F238E27FC236}">
                <a16:creationId xmlns="" xmlns:a16="http://schemas.microsoft.com/office/drawing/2014/main" id="{CFF13189-436F-43D4-BB81-75F28995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98" y="4146948"/>
            <a:ext cx="1387078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08" descr="http://www.candyled.com/wp-content/uploads/2014/12/Comm-Kerkenah.png">
            <a:extLst>
              <a:ext uri="{FF2B5EF4-FFF2-40B4-BE49-F238E27FC236}">
                <a16:creationId xmlns="" xmlns:a16="http://schemas.microsoft.com/office/drawing/2014/main" id="{F99165F7-B992-493D-A64F-F767D3CB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6" y="4181475"/>
            <a:ext cx="1384697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10" descr="http://www.candyled.com/wp-content/uploads/2014/12/Comm-Gabes.png">
            <a:extLst>
              <a:ext uri="{FF2B5EF4-FFF2-40B4-BE49-F238E27FC236}">
                <a16:creationId xmlns="" xmlns:a16="http://schemas.microsoft.com/office/drawing/2014/main" id="{E52E1DBC-EBA1-46E8-9360-892A2646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4" y="4193381"/>
            <a:ext cx="1382316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112" descr="http://www.candyled.com/wp-content/uploads/2014/12/Comm-Ghomrassen.png">
            <a:extLst>
              <a:ext uri="{FF2B5EF4-FFF2-40B4-BE49-F238E27FC236}">
                <a16:creationId xmlns="" xmlns:a16="http://schemas.microsoft.com/office/drawing/2014/main" id="{7CCEA118-7720-42CF-9866-B910A147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9" y="4193381"/>
            <a:ext cx="1385888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114" descr="http://www.candyled.com/wp-content/uploads/2014/12/Comm-Metouia.png">
            <a:extLst>
              <a:ext uri="{FF2B5EF4-FFF2-40B4-BE49-F238E27FC236}">
                <a16:creationId xmlns="" xmlns:a16="http://schemas.microsoft.com/office/drawing/2014/main" id="{DC24FE14-E6F7-4583-90AF-F9FBDE1B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2" y="5070873"/>
            <a:ext cx="1384697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116" descr="http://www.candyled.com/wp-content/uploads/2014/12/Comm-Gafsa.png">
            <a:extLst>
              <a:ext uri="{FF2B5EF4-FFF2-40B4-BE49-F238E27FC236}">
                <a16:creationId xmlns="" xmlns:a16="http://schemas.microsoft.com/office/drawing/2014/main" id="{98D36AE4-3E78-4134-AD6F-42EAC410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04" y="4193381"/>
            <a:ext cx="1387078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118" descr="http://www.candyled.com/wp-content/uploads/2014/12/Comm-Kebili.png">
            <a:extLst>
              <a:ext uri="{FF2B5EF4-FFF2-40B4-BE49-F238E27FC236}">
                <a16:creationId xmlns="" xmlns:a16="http://schemas.microsoft.com/office/drawing/2014/main" id="{37F9433F-158C-4183-A6FA-3BD8026C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5080398"/>
            <a:ext cx="1384697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ZoneTexte 75">
            <a:extLst>
              <a:ext uri="{FF2B5EF4-FFF2-40B4-BE49-F238E27FC236}">
                <a16:creationId xmlns="" xmlns:a16="http://schemas.microsoft.com/office/drawing/2014/main" id="{2D29EF79-A87C-4373-852A-857F62FB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" y="1346597"/>
            <a:ext cx="1184940" cy="288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273" b="1"/>
              <a:t>Municipalités</a:t>
            </a:r>
          </a:p>
        </p:txBody>
      </p:sp>
      <p:pic>
        <p:nvPicPr>
          <p:cNvPr id="29723" name="Image 70">
            <a:extLst>
              <a:ext uri="{FF2B5EF4-FFF2-40B4-BE49-F238E27FC236}">
                <a16:creationId xmlns="" xmlns:a16="http://schemas.microsoft.com/office/drawing/2014/main" id="{F27133CF-2CBE-49B7-80CF-40F65C1A1C9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5" y="2544366"/>
            <a:ext cx="1382315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Image 71">
            <a:extLst>
              <a:ext uri="{FF2B5EF4-FFF2-40B4-BE49-F238E27FC236}">
                <a16:creationId xmlns="" xmlns:a16="http://schemas.microsoft.com/office/drawing/2014/main" id="{0476DC62-E08F-44C4-BCEF-3EFA20F758C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5061348"/>
            <a:ext cx="1384697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Image 72">
            <a:extLst>
              <a:ext uri="{FF2B5EF4-FFF2-40B4-BE49-F238E27FC236}">
                <a16:creationId xmlns="" xmlns:a16="http://schemas.microsoft.com/office/drawing/2014/main" id="{BB5FD260-0F29-4463-A6CF-C3A5DBCF213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061348"/>
            <a:ext cx="1382316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Image 73">
            <a:extLst>
              <a:ext uri="{FF2B5EF4-FFF2-40B4-BE49-F238E27FC236}">
                <a16:creationId xmlns="" xmlns:a16="http://schemas.microsoft.com/office/drawing/2014/main" id="{C15684F7-F33E-4913-AFE9-801E4E14C86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5" y="3403998"/>
            <a:ext cx="1384697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Image 74">
            <a:extLst>
              <a:ext uri="{FF2B5EF4-FFF2-40B4-BE49-F238E27FC236}">
                <a16:creationId xmlns="" xmlns:a16="http://schemas.microsoft.com/office/drawing/2014/main" id="{8263E4E4-D642-4E10-9EA7-3713C1DF1FC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5" y="1603773"/>
            <a:ext cx="1382315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Image 76">
            <a:extLst>
              <a:ext uri="{FF2B5EF4-FFF2-40B4-BE49-F238E27FC236}">
                <a16:creationId xmlns="" xmlns:a16="http://schemas.microsoft.com/office/drawing/2014/main" id="{BE94BEA7-5EFD-4E1D-B02F-C0EBFE3853F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1" t="14706" r="3203" b="20392"/>
          <a:stretch>
            <a:fillRect/>
          </a:stretch>
        </p:blipFill>
        <p:spPr bwMode="auto">
          <a:xfrm>
            <a:off x="6722269" y="5032773"/>
            <a:ext cx="1159669" cy="8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http://www.candyled.com/wp-content/uploads/2020/04/Habib-Bourguiba-1.png">
            <a:extLst>
              <a:ext uri="{FF2B5EF4-FFF2-40B4-BE49-F238E27FC236}">
                <a16:creationId xmlns="" xmlns:a16="http://schemas.microsoft.com/office/drawing/2014/main" id="{8853E620-4CA7-4942-8B68-4832BB4E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24013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0" descr="http://www.candyled.com/wp-content/uploads/2020/04/Taieb-Mhiri-1.png">
            <a:extLst>
              <a:ext uri="{FF2B5EF4-FFF2-40B4-BE49-F238E27FC236}">
                <a16:creationId xmlns="" xmlns:a16="http://schemas.microsoft.com/office/drawing/2014/main" id="{C18F8876-673F-422D-B48D-489D46F9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10" y="1624013"/>
            <a:ext cx="332541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6" descr="http://www.candyled.com/wp-content/uploads/2020/04/Ennasr1.png">
            <a:extLst>
              <a:ext uri="{FF2B5EF4-FFF2-40B4-BE49-F238E27FC236}">
                <a16:creationId xmlns="" xmlns:a16="http://schemas.microsoft.com/office/drawing/2014/main" id="{C53FADC2-F398-4E41-AF89-8B6B6009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40957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8" descr="http://www.candyled.com/wp-content/uploads/2020/04/Ennasr2-1.png">
            <a:extLst>
              <a:ext uri="{FF2B5EF4-FFF2-40B4-BE49-F238E27FC236}">
                <a16:creationId xmlns="" xmlns:a16="http://schemas.microsoft.com/office/drawing/2014/main" id="{B1849C94-4C0A-4A19-9796-076C2757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10" y="3840957"/>
            <a:ext cx="332541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2">
            <a:extLst>
              <a:ext uri="{FF2B5EF4-FFF2-40B4-BE49-F238E27FC236}">
                <a16:creationId xmlns="" xmlns:a16="http://schemas.microsoft.com/office/drawing/2014/main" id="{211B6003-916C-4236-89A6-859E74EF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30727" name="Picture 2" descr="C:\Users\COMMU\Desktop\sm.jpg">
            <a:extLst>
              <a:ext uri="{FF2B5EF4-FFF2-40B4-BE49-F238E27FC236}">
                <a16:creationId xmlns="" xmlns:a16="http://schemas.microsoft.com/office/drawing/2014/main" id="{78F12BBD-5F6F-4CFA-9232-429614F3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1702594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 descr="C:\Users\COMMU\Desktop\sm.jpg">
            <a:extLst>
              <a:ext uri="{FF2B5EF4-FFF2-40B4-BE49-F238E27FC236}">
                <a16:creationId xmlns="" xmlns:a16="http://schemas.microsoft.com/office/drawing/2014/main" id="{DAE38087-7E28-4015-ACFB-C2582D5B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9" y="1728788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C:\Users\COMMU\Desktop\sm.jpg">
            <a:extLst>
              <a:ext uri="{FF2B5EF4-FFF2-40B4-BE49-F238E27FC236}">
                <a16:creationId xmlns="" xmlns:a16="http://schemas.microsoft.com/office/drawing/2014/main" id="{C2B0E0ED-67BE-4618-8172-0A6AD03E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5" y="3923110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" descr="C:\Users\COMMU\Desktop\sm.jpg">
            <a:extLst>
              <a:ext uri="{FF2B5EF4-FFF2-40B4-BE49-F238E27FC236}">
                <a16:creationId xmlns="" xmlns:a16="http://schemas.microsoft.com/office/drawing/2014/main" id="{D6755CD5-6833-4023-8A4E-BFDF421B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60" y="3923110"/>
            <a:ext cx="659606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>
            <a:extLst>
              <a:ext uri="{FF2B5EF4-FFF2-40B4-BE49-F238E27FC236}">
                <a16:creationId xmlns="" xmlns:a16="http://schemas.microsoft.com/office/drawing/2014/main" id="{64D84AA3-BADC-4B64-B6DD-7122B1BF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31747" name="Picture 34" descr="http://www.candyled.com/wp-content/uploads/2020/04/Riadh-Andalous-2.png">
            <a:extLst>
              <a:ext uri="{FF2B5EF4-FFF2-40B4-BE49-F238E27FC236}">
                <a16:creationId xmlns="" xmlns:a16="http://schemas.microsoft.com/office/drawing/2014/main" id="{98B4A4B7-61CE-4CB9-A50D-FC0575CA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24013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6" descr="http://www.candyled.com/wp-content/uploads/2020/04/Menzah8-2.png">
            <a:extLst>
              <a:ext uri="{FF2B5EF4-FFF2-40B4-BE49-F238E27FC236}">
                <a16:creationId xmlns="" xmlns:a16="http://schemas.microsoft.com/office/drawing/2014/main" id="{5A97F537-54C0-4F91-91C4-35453C4B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840957"/>
            <a:ext cx="332660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2" descr="http://www.candyled.com/wp-content/uploads/2020/03/Bizerte-Tunisie2-1.png">
            <a:extLst>
              <a:ext uri="{FF2B5EF4-FFF2-40B4-BE49-F238E27FC236}">
                <a16:creationId xmlns="" xmlns:a16="http://schemas.microsoft.com/office/drawing/2014/main" id="{18A13196-1E7F-4D98-B2EF-5F896792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10" y="1624013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4" descr="http://www.candyled.com/wp-content/uploads/2020/03/Bizerteville-1.png">
            <a:extLst>
              <a:ext uri="{FF2B5EF4-FFF2-40B4-BE49-F238E27FC236}">
                <a16:creationId xmlns="" xmlns:a16="http://schemas.microsoft.com/office/drawing/2014/main" id="{1EC8B46F-8333-4715-8739-957F2409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3840957"/>
            <a:ext cx="332541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C:\Users\COMMU\Desktop\sm.jpg">
            <a:extLst>
              <a:ext uri="{FF2B5EF4-FFF2-40B4-BE49-F238E27FC236}">
                <a16:creationId xmlns="" xmlns:a16="http://schemas.microsoft.com/office/drawing/2014/main" id="{608547C0-3474-4D7B-B697-0FB306F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1702594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 descr="C:\Users\COMMU\Desktop\sm.jpg">
            <a:extLst>
              <a:ext uri="{FF2B5EF4-FFF2-40B4-BE49-F238E27FC236}">
                <a16:creationId xmlns="" xmlns:a16="http://schemas.microsoft.com/office/drawing/2014/main" id="{5834EB1A-7194-4C8D-9109-C99A6A61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5" y="3923110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 descr="C:\Users\COMMU\Desktop\sm.jpg">
            <a:extLst>
              <a:ext uri="{FF2B5EF4-FFF2-40B4-BE49-F238E27FC236}">
                <a16:creationId xmlns="" xmlns:a16="http://schemas.microsoft.com/office/drawing/2014/main" id="{C7D5A2CE-152E-48EE-9762-FA7C46BA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69" y="1718072"/>
            <a:ext cx="659606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 descr="C:\Users\COMMU\Desktop\sm.jpg">
            <a:extLst>
              <a:ext uri="{FF2B5EF4-FFF2-40B4-BE49-F238E27FC236}">
                <a16:creationId xmlns="" xmlns:a16="http://schemas.microsoft.com/office/drawing/2014/main" id="{0B5CAD83-B5E8-4EE9-A7E0-BE347665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44" y="3942160"/>
            <a:ext cx="660797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5FFC3F-331B-4698-A661-47E42CA1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TN" dirty="0"/>
              <a:t>نتائج استبيان البرنامج الاستثماري التشاركي لسنة 2022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07464C7-A8F4-4F56-8108-1AFAA1D81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TN" dirty="0"/>
              <a:t>تم بداية من يوم 10 ديسمبر 2021 انجاز استبيان الكتروني         و مادي موجه لمتساكني المنطقة البلدية بمنوبة قصد دعوتهم الى تقديم مقترحاتهم حول مشاريع بعنوان سنة 2022</a:t>
            </a:r>
          </a:p>
          <a:p>
            <a:pPr algn="r" rtl="1"/>
            <a:r>
              <a:rPr lang="ar-TN" dirty="0"/>
              <a:t>1- نتائج الاستبيان الالكتروني :</a:t>
            </a:r>
          </a:p>
          <a:p>
            <a:pPr algn="r" rtl="1"/>
            <a:r>
              <a:rPr lang="ar-TN" dirty="0"/>
              <a:t>عدد المشاركين : 21</a:t>
            </a:r>
          </a:p>
          <a:p>
            <a:pPr algn="r" rtl="1"/>
            <a:r>
              <a:rPr lang="ar-TN" dirty="0"/>
              <a:t>عدد العناوين  : 10</a:t>
            </a:r>
          </a:p>
          <a:p>
            <a:pPr algn="r" rtl="1"/>
            <a:r>
              <a:rPr lang="ar-TN" dirty="0"/>
              <a:t>الجنس : </a:t>
            </a:r>
          </a:p>
          <a:p>
            <a:pPr marL="82296" indent="0" algn="r" rtl="1">
              <a:buNone/>
            </a:pPr>
            <a:r>
              <a:rPr lang="ar-TN" dirty="0"/>
              <a:t>   * الذكور : 16</a:t>
            </a:r>
          </a:p>
          <a:p>
            <a:pPr marL="82296" indent="0" algn="r" rtl="1">
              <a:buNone/>
            </a:pPr>
            <a:r>
              <a:rPr lang="ar-TN" dirty="0"/>
              <a:t>   * الاناث :  05</a:t>
            </a:r>
          </a:p>
        </p:txBody>
      </p:sp>
    </p:spTree>
    <p:extLst>
      <p:ext uri="{BB962C8B-B14F-4D97-AF65-F5344CB8AC3E}">
        <p14:creationId xmlns="" xmlns:p14="http://schemas.microsoft.com/office/powerpoint/2010/main" val="2721027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>
            <a:extLst>
              <a:ext uri="{FF2B5EF4-FFF2-40B4-BE49-F238E27FC236}">
                <a16:creationId xmlns="" xmlns:a16="http://schemas.microsoft.com/office/drawing/2014/main" id="{0BB3C2CA-206E-4A04-B9CC-DE537BEC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32771" name="Picture 30" descr="http://www.candyled.com/wp-content/uploads/2020/04/Menzah6-3.png">
            <a:extLst>
              <a:ext uri="{FF2B5EF4-FFF2-40B4-BE49-F238E27FC236}">
                <a16:creationId xmlns="" xmlns:a16="http://schemas.microsoft.com/office/drawing/2014/main" id="{6E7072A7-B42D-40AB-891E-8233E896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24013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2" descr="http://www.candyled.com/wp-content/uploads/2020/04/Kerkana-1.png">
            <a:extLst>
              <a:ext uri="{FF2B5EF4-FFF2-40B4-BE49-F238E27FC236}">
                <a16:creationId xmlns="" xmlns:a16="http://schemas.microsoft.com/office/drawing/2014/main" id="{822E27F4-AB56-4249-9053-9C2F5EB1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3840957"/>
            <a:ext cx="332541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8" descr="http://www.candyled.com/wp-content/uploads/2020/04/Kef-1.png">
            <a:extLst>
              <a:ext uri="{FF2B5EF4-FFF2-40B4-BE49-F238E27FC236}">
                <a16:creationId xmlns="" xmlns:a16="http://schemas.microsoft.com/office/drawing/2014/main" id="{BD41D72A-9934-4F16-8D6E-36463DD7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40957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0" descr="http://www.candyled.com/wp-content/uploads/2020/04/Mannouba-1.png">
            <a:extLst>
              <a:ext uri="{FF2B5EF4-FFF2-40B4-BE49-F238E27FC236}">
                <a16:creationId xmlns="" xmlns:a16="http://schemas.microsoft.com/office/drawing/2014/main" id="{17C18915-864A-4D89-B200-293DA37F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1620441"/>
            <a:ext cx="332541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C:\Users\COMMU\Desktop\sm.jpg">
            <a:extLst>
              <a:ext uri="{FF2B5EF4-FFF2-40B4-BE49-F238E27FC236}">
                <a16:creationId xmlns="" xmlns:a16="http://schemas.microsoft.com/office/drawing/2014/main" id="{1B6FB41C-67B7-4FCF-A5BF-4E7C3672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1702594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 descr="C:\Users\COMMU\Desktop\sm.jpg">
            <a:extLst>
              <a:ext uri="{FF2B5EF4-FFF2-40B4-BE49-F238E27FC236}">
                <a16:creationId xmlns="" xmlns:a16="http://schemas.microsoft.com/office/drawing/2014/main" id="{6845857F-1C62-4CAF-B50A-68F59BF4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0" y="3932635"/>
            <a:ext cx="660797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C:\Users\COMMU\Desktop\sm.jpg">
            <a:extLst>
              <a:ext uri="{FF2B5EF4-FFF2-40B4-BE49-F238E27FC236}">
                <a16:creationId xmlns="" xmlns:a16="http://schemas.microsoft.com/office/drawing/2014/main" id="{1B5A6CA0-1A2E-4C9D-AB7F-65BFAED3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3929063"/>
            <a:ext cx="659606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" descr="C:\Users\COMMU\Desktop\sm.jpg">
            <a:extLst>
              <a:ext uri="{FF2B5EF4-FFF2-40B4-BE49-F238E27FC236}">
                <a16:creationId xmlns="" xmlns:a16="http://schemas.microsoft.com/office/drawing/2014/main" id="{90C14091-EF34-4C80-9F5A-5083F885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16" y="1741885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>
            <a:extLst>
              <a:ext uri="{FF2B5EF4-FFF2-40B4-BE49-F238E27FC236}">
                <a16:creationId xmlns="" xmlns:a16="http://schemas.microsoft.com/office/drawing/2014/main" id="{15847BF4-CBC2-4E60-836F-8D25AC90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33795" name="Picture 10" descr="http://www.candyled.com/wp-content/uploads/2014/12/Jbel-Jeloud1.png">
            <a:extLst>
              <a:ext uri="{FF2B5EF4-FFF2-40B4-BE49-F238E27FC236}">
                <a16:creationId xmlns="" xmlns:a16="http://schemas.microsoft.com/office/drawing/2014/main" id="{6EBBC9D8-B29C-43DD-9C1D-ADA8AB27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40957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2" descr="http://www.candyled.com/wp-content/uploads/2020/10/SL-Milaha1-1.png">
            <a:extLst>
              <a:ext uri="{FF2B5EF4-FFF2-40B4-BE49-F238E27FC236}">
                <a16:creationId xmlns="" xmlns:a16="http://schemas.microsoft.com/office/drawing/2014/main" id="{E38A27E0-9948-4D52-9855-E3CBB8BD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3840957"/>
            <a:ext cx="332303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candyled.com/wp-content/uploads/2020/04/AzurCity-1.png">
            <a:extLst>
              <a:ext uri="{FF2B5EF4-FFF2-40B4-BE49-F238E27FC236}">
                <a16:creationId xmlns="" xmlns:a16="http://schemas.microsoft.com/office/drawing/2014/main" id="{731C5BAE-A990-46F3-BC3B-8C991DF5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18060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www.candyled.com/wp-content/uploads/2020/09/Roosevelt1.png">
            <a:extLst>
              <a:ext uri="{FF2B5EF4-FFF2-40B4-BE49-F238E27FC236}">
                <a16:creationId xmlns="" xmlns:a16="http://schemas.microsoft.com/office/drawing/2014/main" id="{D61A2FA4-7131-4C1A-9047-BD983350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1577579"/>
            <a:ext cx="332541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C:\Users\COMMU\Desktop\sm.jpg">
            <a:extLst>
              <a:ext uri="{FF2B5EF4-FFF2-40B4-BE49-F238E27FC236}">
                <a16:creationId xmlns="" xmlns:a16="http://schemas.microsoft.com/office/drawing/2014/main" id="{8A962655-5517-4DCD-9FD0-C9594597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1702594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 descr="C:\Users\COMMU\Desktop\sm.jpg">
            <a:extLst>
              <a:ext uri="{FF2B5EF4-FFF2-40B4-BE49-F238E27FC236}">
                <a16:creationId xmlns="" xmlns:a16="http://schemas.microsoft.com/office/drawing/2014/main" id="{6F338F42-5921-42BB-BF6E-8DC6DBB6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60" y="3923110"/>
            <a:ext cx="659606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 descr="C:\Users\COMMU\Desktop\sm.jpg">
            <a:extLst>
              <a:ext uri="{FF2B5EF4-FFF2-40B4-BE49-F238E27FC236}">
                <a16:creationId xmlns="" xmlns:a16="http://schemas.microsoft.com/office/drawing/2014/main" id="{67215B2A-F7F6-40BD-B329-41B453E6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929063"/>
            <a:ext cx="660797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" descr="C:\Users\COMMU\Desktop\sm.jpg">
            <a:extLst>
              <a:ext uri="{FF2B5EF4-FFF2-40B4-BE49-F238E27FC236}">
                <a16:creationId xmlns="" xmlns:a16="http://schemas.microsoft.com/office/drawing/2014/main" id="{F3DC5CA2-B869-46B8-A90D-AC395889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91" y="1663304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>
            <a:extLst>
              <a:ext uri="{FF2B5EF4-FFF2-40B4-BE49-F238E27FC236}">
                <a16:creationId xmlns="" xmlns:a16="http://schemas.microsoft.com/office/drawing/2014/main" id="{A553DB02-10D4-4464-A8A1-A726A912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34819" name="Picture 6" descr="http://www.candyled.com/wp-content/uploads/2020/09/BorjEl-Amri-SL.png">
            <a:extLst>
              <a:ext uri="{FF2B5EF4-FFF2-40B4-BE49-F238E27FC236}">
                <a16:creationId xmlns="" xmlns:a16="http://schemas.microsoft.com/office/drawing/2014/main" id="{0F5A7601-26E9-4AD4-8141-998B23C5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18060"/>
            <a:ext cx="332422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http://www.candyled.com/wp-content/uploads/2020/10/SLMornaguia-1.png">
            <a:extLst>
              <a:ext uri="{FF2B5EF4-FFF2-40B4-BE49-F238E27FC236}">
                <a16:creationId xmlns="" xmlns:a16="http://schemas.microsoft.com/office/drawing/2014/main" id="{6AD33CA8-88C5-4A72-9E9C-1D98068C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577579"/>
            <a:ext cx="332541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4" descr="http://www.candyled.com/wp-content/uploads/2021/01/SL-Gafsa1.png">
            <a:extLst>
              <a:ext uri="{FF2B5EF4-FFF2-40B4-BE49-F238E27FC236}">
                <a16:creationId xmlns="" xmlns:a16="http://schemas.microsoft.com/office/drawing/2014/main" id="{36CD5313-995E-430F-9B6B-7DDE97C7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840957"/>
            <a:ext cx="332660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1">
            <a:extLst>
              <a:ext uri="{FF2B5EF4-FFF2-40B4-BE49-F238E27FC236}">
                <a16:creationId xmlns="" xmlns:a16="http://schemas.microsoft.com/office/drawing/2014/main" id="{A3CB6E80-783D-4045-8EA3-6616E1BFA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3840957"/>
            <a:ext cx="3325416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C:\Users\COMMU\Desktop\sm.jpg">
            <a:extLst>
              <a:ext uri="{FF2B5EF4-FFF2-40B4-BE49-F238E27FC236}">
                <a16:creationId xmlns="" xmlns:a16="http://schemas.microsoft.com/office/drawing/2014/main" id="{B628BF1B-C3C7-4EFF-8DAC-E0C15612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1702594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" descr="C:\Users\COMMU\Desktop\sm.jpg">
            <a:extLst>
              <a:ext uri="{FF2B5EF4-FFF2-40B4-BE49-F238E27FC236}">
                <a16:creationId xmlns="" xmlns:a16="http://schemas.microsoft.com/office/drawing/2014/main" id="{7FF6AA55-25C9-443B-8302-9575897F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94" y="3923110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 descr="C:\Users\COMMU\Desktop\sm.jpg">
            <a:extLst>
              <a:ext uri="{FF2B5EF4-FFF2-40B4-BE49-F238E27FC236}">
                <a16:creationId xmlns="" xmlns:a16="http://schemas.microsoft.com/office/drawing/2014/main" id="{54B03ED0-F343-4B35-B9AF-F65328A5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3" y="3939779"/>
            <a:ext cx="66079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 descr="C:\Users\COMMU\Desktop\sm.jpg">
            <a:extLst>
              <a:ext uri="{FF2B5EF4-FFF2-40B4-BE49-F238E27FC236}">
                <a16:creationId xmlns="" xmlns:a16="http://schemas.microsoft.com/office/drawing/2014/main" id="{5FD5A1C7-3503-42DD-944A-6F32E3DF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16" y="1643063"/>
            <a:ext cx="660797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>
            <a:extLst>
              <a:ext uri="{FF2B5EF4-FFF2-40B4-BE49-F238E27FC236}">
                <a16:creationId xmlns="" xmlns:a16="http://schemas.microsoft.com/office/drawing/2014/main" id="{CBA58149-B1E4-4508-8B3F-36ADE0FD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900113"/>
            <a:ext cx="7886700" cy="4464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/>
              <a:t>Références du fabriquant Tunisien d’éclairage LED</a:t>
            </a:r>
          </a:p>
        </p:txBody>
      </p:sp>
      <p:pic>
        <p:nvPicPr>
          <p:cNvPr id="35843" name="Image 1">
            <a:extLst>
              <a:ext uri="{FF2B5EF4-FFF2-40B4-BE49-F238E27FC236}">
                <a16:creationId xmlns="" xmlns:a16="http://schemas.microsoft.com/office/drawing/2014/main" id="{9ACD5DEA-26BA-4FBF-8CDD-662ACED6D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934766"/>
            <a:ext cx="3537347" cy="26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2">
            <a:extLst>
              <a:ext uri="{FF2B5EF4-FFF2-40B4-BE49-F238E27FC236}">
                <a16:creationId xmlns="" xmlns:a16="http://schemas.microsoft.com/office/drawing/2014/main" id="{BCD0A0BA-DE55-492E-BC51-86AC9EC62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22" y="1862138"/>
            <a:ext cx="3613547" cy="27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COMMU\Desktop\sm.jpg">
            <a:extLst>
              <a:ext uri="{FF2B5EF4-FFF2-40B4-BE49-F238E27FC236}">
                <a16:creationId xmlns="" xmlns:a16="http://schemas.microsoft.com/office/drawing/2014/main" id="{2D303D48-B8CC-4E9D-B499-55C8D92A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4" y="2045494"/>
            <a:ext cx="66079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:\Users\COMMU\Desktop\sm.jpg">
            <a:extLst>
              <a:ext uri="{FF2B5EF4-FFF2-40B4-BE49-F238E27FC236}">
                <a16:creationId xmlns="" xmlns:a16="http://schemas.microsoft.com/office/drawing/2014/main" id="{55FF600C-80C0-4C0B-8DD6-4A16C74B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48" y="1963341"/>
            <a:ext cx="659606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307C232-3BBD-47E0-8243-B3BFBD52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29072"/>
          </a:xfrm>
        </p:spPr>
        <p:txBody>
          <a:bodyPr/>
          <a:lstStyle/>
          <a:p>
            <a:pPr algn="ctr" rtl="1"/>
            <a:r>
              <a:rPr lang="ar-TN" sz="4800" b="1" dirty="0">
                <a:ln/>
                <a:solidFill>
                  <a:schemeClr val="tx1"/>
                </a:solidFill>
              </a:rPr>
              <a:t>10- نقاش عام ( تدخلات المواطنين 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1778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433FD03-120A-461B-A677-BB9611EA8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076" t="40136" r="33221" b="27482"/>
          <a:stretch/>
        </p:blipFill>
        <p:spPr>
          <a:xfrm>
            <a:off x="539552" y="332656"/>
            <a:ext cx="7745829" cy="5831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70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AF71D3-E770-48DB-8C14-FCA4AF94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4638"/>
            <a:ext cx="7498080" cy="114300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TN" dirty="0"/>
              <a:t>نتائج استبيان الالكتروني لإنجاز مشروع  تركيز فوانيس مقتصدة للطاقة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68A9C1D-FB9B-4184-8E12-3548778C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924" t="40408" r="32806" b="26803"/>
          <a:stretch/>
        </p:blipFill>
        <p:spPr>
          <a:xfrm>
            <a:off x="827584" y="1417638"/>
            <a:ext cx="7616619" cy="4855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09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agues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Vagues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Vagues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10461</TotalTime>
  <Words>4186</Words>
  <Application>Microsoft Office PowerPoint</Application>
  <PresentationFormat>Affichage à l'écran (4:3)</PresentationFormat>
  <Paragraphs>2103</Paragraphs>
  <Slides>74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74</vt:i4>
      </vt:variant>
    </vt:vector>
  </HeadingPairs>
  <TitlesOfParts>
    <vt:vector size="76" baseType="lpstr">
      <vt:lpstr>Rotonde</vt:lpstr>
      <vt:lpstr>Solstice</vt:lpstr>
      <vt:lpstr>الجلسة العامة التشاركية الأولى لإعداد البرنامج الاستثماري لسنة 2022</vt:lpstr>
      <vt:lpstr>Diapositive 2</vt:lpstr>
      <vt:lpstr>Diapositive 3</vt:lpstr>
      <vt:lpstr>التقديـم العــام </vt:lpstr>
      <vt:lpstr>Diapositive 5</vt:lpstr>
      <vt:lpstr>Diapositive 6</vt:lpstr>
      <vt:lpstr>نتائج استبيان البرنامج الاستثماري التشاركي لسنة 2022</vt:lpstr>
      <vt:lpstr>Diapositive 8</vt:lpstr>
      <vt:lpstr>نتائج استبيان الالكتروني لإنجاز مشروع  تركيز فوانيس مقتصدة للطاقة </vt:lpstr>
      <vt:lpstr>مقترحات المتساكنين</vt:lpstr>
      <vt:lpstr>2- نتائج الاستبيان المادي </vt:lpstr>
      <vt:lpstr>Diapositive 12</vt:lpstr>
      <vt:lpstr>نتائج استبيان المادي لإنجاز مشروع  تركيز فوانيس مقتصدة للطاقة </vt:lpstr>
      <vt:lpstr>المجموع العام للاستبيان الالكتروني و المادي </vt:lpstr>
      <vt:lpstr>Diapositive 15</vt:lpstr>
      <vt:lpstr>المجموع العام لتركيز فوانيس المقتصدة للطاقة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مشاريع بصـــدد الإنجــــاز</vt:lpstr>
      <vt:lpstr>مشاريع تـــم قبولهــــا وقتيـــا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Etude Energétique</vt:lpstr>
      <vt:lpstr>Sommaire</vt:lpstr>
      <vt:lpstr>Diapositive 54</vt:lpstr>
      <vt:lpstr>Objectifs d’un éclairage performant</vt:lpstr>
      <vt:lpstr>Etat des Lieux</vt:lpstr>
      <vt:lpstr>Conclusion</vt:lpstr>
      <vt:lpstr>Solutions Proposées</vt:lpstr>
      <vt:lpstr>Diapositive 59</vt:lpstr>
      <vt:lpstr>Diapositive 60</vt:lpstr>
      <vt:lpstr>Solutions Proposées</vt:lpstr>
      <vt:lpstr>Solutions Proposées</vt:lpstr>
      <vt:lpstr>Hypothèses</vt:lpstr>
      <vt:lpstr>Etude Energétique :  LED VS EXISTANT</vt:lpstr>
      <vt:lpstr>Conclusions</vt:lpstr>
      <vt:lpstr>Exemples de projets de Relamping</vt:lpstr>
      <vt:lpstr>Références du fabriquant Tunisien d’éclairage LED</vt:lpstr>
      <vt:lpstr>Références du fabriquant Tunisien d’éclairage LED</vt:lpstr>
      <vt:lpstr>Références du fabriquant Tunisien d’éclairage LED</vt:lpstr>
      <vt:lpstr>Références du fabriquant Tunisien d’éclairage LED</vt:lpstr>
      <vt:lpstr>Références du fabriquant Tunisien d’éclairage LED</vt:lpstr>
      <vt:lpstr>Références du fabriquant Tunisien d’éclairage LED</vt:lpstr>
      <vt:lpstr>Références du fabriquant Tunisien d’éclairage LED</vt:lpstr>
      <vt:lpstr>Diapositive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الجلسة العامة التشاركية الأولى لإعداد البرنامج الاستثماري لسنة 2017</dc:title>
  <dc:creator>traki</dc:creator>
  <cp:lastModifiedBy>Bonjour User 2</cp:lastModifiedBy>
  <cp:revision>211</cp:revision>
  <cp:lastPrinted>2021-12-16T16:55:26Z</cp:lastPrinted>
  <dcterms:created xsi:type="dcterms:W3CDTF">2016-11-07T12:30:06Z</dcterms:created>
  <dcterms:modified xsi:type="dcterms:W3CDTF">2022-01-07T14:32:02Z</dcterms:modified>
</cp:coreProperties>
</file>