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Feuille_de_calcul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Feuille_de_calcul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548162081205714E-3"/>
          <c:y val="3.5927094900636503E-2"/>
          <c:w val="0.62927330108330715"/>
          <c:h val="0.96407292193871452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cat>
            <c:strRef>
              <c:f>Feuil1!$A$2:$A$3</c:f>
              <c:strCache>
                <c:ptCount val="2"/>
                <c:pt idx="0">
                  <c:v>مشاريع ادارية </c:v>
                </c:pt>
                <c:pt idx="1">
                  <c:v>مشاريع مهيكلة 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9118689193264236"/>
          <c:y val="0.38495321824120232"/>
          <c:w val="0.20341404809896407"/>
          <c:h val="0.22177647896662656"/>
        </c:manualLayout>
      </c:layout>
      <c:overlay val="0"/>
    </c:legend>
    <c:plotVisOnly val="1"/>
    <c:dispBlanksAs val="zero"/>
    <c:showDLblsOverMax val="0"/>
  </c:chart>
  <c:spPr>
    <a:solidFill>
      <a:schemeClr val="accent1">
        <a:lumMod val="20000"/>
        <a:lumOff val="80000"/>
      </a:schemeClr>
    </a:solidFill>
  </c:spPr>
  <c:txPr>
    <a:bodyPr/>
    <a:lstStyle/>
    <a:p>
      <a:pPr>
        <a:defRPr sz="1800"/>
      </a:pPr>
      <a:endParaRPr lang="fr-FR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13"/>
          <c:dPt>
            <c:idx val="0"/>
            <c:bubble3D val="0"/>
            <c:explosion val="0"/>
          </c:dPt>
          <c:cat>
            <c:strRef>
              <c:f>Feuil1!$A$2:$A$4</c:f>
              <c:strCache>
                <c:ptCount val="3"/>
                <c:pt idx="0">
                  <c:v>موارد ذاتية 
</c:v>
                </c:pt>
                <c:pt idx="1">
                  <c:v>قرض</c:v>
                </c:pt>
                <c:pt idx="2">
                  <c:v>منحة غير موظفة 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58.1</c:v>
                </c:pt>
                <c:pt idx="1">
                  <c:v>6.2</c:v>
                </c:pt>
                <c:pt idx="2">
                  <c:v>35.700000000000003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0.40335</cdr:x>
      <cdr:y>0.43439</cdr:y>
    </cdr:from>
    <cdr:to>
      <cdr:x>0.60511</cdr:x>
      <cdr:y>0.56205</cdr:y>
    </cdr:to>
    <cdr:sp macro="" textlink="">
      <cdr:nvSpPr>
        <cdr:cNvPr id="3" name="ZoneTexte 2"/>
        <cdr:cNvSpPr txBox="1"/>
      </cdr:nvSpPr>
      <cdr:spPr>
        <a:xfrm xmlns:a="http://schemas.openxmlformats.org/drawingml/2006/main">
          <a:off x="2188996" y="1240036"/>
          <a:ext cx="1094953" cy="3644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% 63,3</a:t>
          </a:r>
          <a:endParaRPr lang="fr-FR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0.00299</cdr:x>
      <cdr:y>0.33167</cdr:y>
    </cdr:from>
    <cdr:to>
      <cdr:x>0.24474</cdr:x>
      <cdr:y>0.46578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6238" y="946811"/>
          <a:ext cx="1311979" cy="382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1"/>
          <a:r>
            <a:rPr lang="fr-FR" sz="1600" b="1" dirty="0" smtClean="0">
              <a:latin typeface="Times New Roman" pitchFamily="18" charset="0"/>
              <a:cs typeface="Times New Roman" pitchFamily="18" charset="0"/>
            </a:rPr>
            <a:t>35,7%</a:t>
          </a:r>
          <a:endParaRPr lang="fr-FR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6C9496-513B-4F20-8F0D-9BC068318025}" type="datetimeFigureOut">
              <a:rPr lang="fr-FR" smtClean="0"/>
              <a:t>25/12/2020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9A5408-6A1B-4E05-AE1D-445417C939E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097082" y="502635"/>
            <a:ext cx="257897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الجمهورية التونسية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         وزارة الشؤون المحلية والبيئة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</a:rPr>
              <a:t>بلديــة منوبـة</a:t>
            </a:r>
            <a:endParaRPr kumimoji="0" lang="fr-FR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10414" y="3297535"/>
            <a:ext cx="689309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T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مخطط الاستثمار البلدي </a:t>
            </a:r>
            <a:br>
              <a:rPr lang="ar-T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ar-T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لسنة 2021</a:t>
            </a:r>
            <a:endParaRPr lang="fr-F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82" y="374469"/>
            <a:ext cx="1852967" cy="1954156"/>
          </a:xfrm>
          <a:prstGeom prst="rect">
            <a:avLst/>
          </a:prstGeom>
          <a:effectLst>
            <a:innerShdw blurRad="63500" dist="50800" dir="5400000">
              <a:prstClr val="black">
                <a:alpha val="50000"/>
              </a:prstClr>
            </a:innerShdw>
          </a:effectLst>
        </p:spPr>
      </p:pic>
    </p:spTree>
    <p:extLst>
      <p:ext uri="{BB962C8B-B14F-4D97-AF65-F5344CB8AC3E}">
        <p14:creationId xmlns:p14="http://schemas.microsoft.com/office/powerpoint/2010/main" val="294332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27557" y="1232401"/>
            <a:ext cx="10515600" cy="34986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TN" sz="138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المشاريع المبرمجة لسنة 2021</a:t>
            </a:r>
            <a:endParaRPr lang="fr-FR" sz="138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7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907773" y="584002"/>
            <a:ext cx="105156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ar-T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المشاريع </a:t>
            </a:r>
            <a:r>
              <a:rPr lang="ar-T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المهيكلة</a:t>
            </a:r>
            <a:r>
              <a:rPr lang="ar-T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224165"/>
              </p:ext>
            </p:extLst>
          </p:nvPr>
        </p:nvGraphicFramePr>
        <p:xfrm>
          <a:off x="914400" y="1395350"/>
          <a:ext cx="10196001" cy="390648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07908"/>
                <a:gridCol w="4588093"/>
              </a:tblGrid>
              <a:tr h="495652"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المشاريـــع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الكلفة التقديرية أ</a:t>
                      </a:r>
                      <a:r>
                        <a:rPr lang="ar-TN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د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إنــــــــــارة</a:t>
                      </a:r>
                      <a:r>
                        <a:rPr lang="ar-TN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تطهــــــير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صيانة الطرقات</a:t>
                      </a:r>
                      <a:r>
                        <a:rPr lang="ar-TN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صيانة</a:t>
                      </a:r>
                      <a:r>
                        <a:rPr lang="ar-TN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المنشاة الرياضية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أشغال التهيئة و التهذيب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8008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المساحات الخضراء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67637">
                <a:tc>
                  <a:txBody>
                    <a:bodyPr/>
                    <a:lstStyle/>
                    <a:p>
                      <a:pPr algn="just" rtl="1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المجموع 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555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7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838200" y="655497"/>
            <a:ext cx="1051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TN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المشاريع الادارية ( الخاصة بالبلدية ) :</a:t>
            </a:r>
            <a:endParaRPr lang="fr-FR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7765"/>
              </p:ext>
            </p:extLst>
          </p:nvPr>
        </p:nvGraphicFramePr>
        <p:xfrm>
          <a:off x="1219862" y="1428060"/>
          <a:ext cx="9875520" cy="3719401"/>
        </p:xfrm>
        <a:graphic>
          <a:graphicData uri="http://schemas.openxmlformats.org/drawingml/2006/table">
            <a:tbl>
              <a:tblPr rtl="1" firstRow="1" bandRow="1"/>
              <a:tblGrid>
                <a:gridCol w="5234624"/>
                <a:gridCol w="4640896"/>
              </a:tblGrid>
              <a:tr h="6098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المشاريع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/>
                      <a:r>
                        <a:rPr lang="ar-TN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الكلفة التقديرية أ</a:t>
                      </a:r>
                      <a:r>
                        <a:rPr lang="ar-TN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د</a:t>
                      </a:r>
                      <a:endParaRPr lang="fr-FR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</a:tr>
              <a:tr h="6098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TN" sz="2400" b="1" dirty="0" smtClean="0"/>
                        <a:t>دراسات مختلفة </a:t>
                      </a:r>
                      <a:endParaRPr lang="fr-FR" sz="24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ar-TN" sz="2400" dirty="0" smtClean="0"/>
                        <a:t>400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</a:tr>
              <a:tr h="6098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TN" sz="2400" b="1" dirty="0" smtClean="0"/>
                        <a:t>تجهيزات ادارية و اعلامية </a:t>
                      </a:r>
                      <a:endParaRPr lang="fr-FR" sz="24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fr-FR" sz="2400" dirty="0" smtClean="0"/>
                        <a:t>22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</a:tr>
              <a:tr h="7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TN" sz="2400" b="1" dirty="0" smtClean="0"/>
                        <a:t>اقتناء معدات نظافة و تجهيزات </a:t>
                      </a:r>
                      <a:endParaRPr lang="fr-FR" sz="24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ar-TN" sz="2400" dirty="0" smtClean="0"/>
                        <a:t>525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</a:tr>
              <a:tr h="60983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TN" sz="2400" b="1" dirty="0" smtClean="0"/>
                        <a:t>بنايات ادارية </a:t>
                      </a:r>
                      <a:endParaRPr lang="fr-FR" sz="24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ar-TN" sz="2400" dirty="0" smtClean="0"/>
                        <a:t>50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</a:tr>
              <a:tr h="4854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r" rtl="1"/>
                      <a:r>
                        <a:rPr lang="ar-TN" sz="2400" b="1" dirty="0" smtClean="0"/>
                        <a:t>المجموع </a:t>
                      </a:r>
                      <a:endParaRPr lang="fr-FR" sz="2400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fr-FR" sz="2400" dirty="0" smtClean="0"/>
                        <a:t>997</a:t>
                      </a:r>
                      <a:endParaRPr lang="fr-FR" sz="2400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EC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15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4296" y="1825627"/>
            <a:ext cx="6559826" cy="24084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ar-TN" sz="175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المشاريع المتواصلة</a:t>
            </a:r>
            <a:r>
              <a:rPr lang="ar-TN" sz="115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</a:p>
          <a:p>
            <a:pPr marL="0" indent="0" algn="ctr">
              <a:buNone/>
            </a:pPr>
            <a:endParaRPr lang="ar-TN" sz="4400" b="1" dirty="0"/>
          </a:p>
          <a:p>
            <a:pPr marL="0" indent="0" algn="ctr">
              <a:buNone/>
            </a:pP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1230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609600" y="260648"/>
            <a:ext cx="10972800" cy="570392"/>
          </a:xfrm>
        </p:spPr>
        <p:txBody>
          <a:bodyPr>
            <a:noAutofit/>
          </a:bodyPr>
          <a:lstStyle/>
          <a:p>
            <a:pPr algn="r" rtl="1"/>
            <a:r>
              <a:rPr lang="ar-TN" sz="2800" b="1" dirty="0" smtClean="0">
                <a:solidFill>
                  <a:schemeClr val="tx1"/>
                </a:solidFill>
              </a:rPr>
              <a:t>4 – </a:t>
            </a:r>
            <a:r>
              <a:rPr lang="ar-TN" sz="3200" b="1" dirty="0" smtClean="0">
                <a:solidFill>
                  <a:schemeClr val="tx1"/>
                </a:solidFill>
              </a:rPr>
              <a:t>تقديم المشاريع المتواصلة </a:t>
            </a:r>
            <a:endParaRPr lang="fr-FR" sz="28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39812"/>
              </p:ext>
            </p:extLst>
          </p:nvPr>
        </p:nvGraphicFramePr>
        <p:xfrm>
          <a:off x="285709" y="980730"/>
          <a:ext cx="11570930" cy="53470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441465"/>
                <a:gridCol w="1997765"/>
                <a:gridCol w="5459412"/>
                <a:gridCol w="672288"/>
              </a:tblGrid>
              <a:tr h="32423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="1" dirty="0">
                          <a:solidFill>
                            <a:schemeClr val="tx1"/>
                          </a:solidFill>
                          <a:effectLst/>
                        </a:rPr>
                        <a:t>تقدم الأشغال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="1" dirty="0" smtClean="0">
                          <a:solidFill>
                            <a:schemeClr val="tx1"/>
                          </a:solidFill>
                          <a:effectLst/>
                        </a:rPr>
                        <a:t>الكلفة بالدينار 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="1" dirty="0">
                          <a:solidFill>
                            <a:schemeClr val="tx1"/>
                          </a:solidFill>
                          <a:effectLst/>
                        </a:rPr>
                        <a:t>بيان المشروع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="1" dirty="0">
                          <a:solidFill>
                            <a:schemeClr val="tx1"/>
                          </a:solidFill>
                          <a:effectLst/>
                        </a:rPr>
                        <a:t>ع/ر</a:t>
                      </a: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201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انطلاق الأشغال بداية من 21 ديسمبر 2020</a:t>
                      </a: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367.000</a:t>
                      </a:r>
                      <a:endParaRPr lang="fr-FR" sz="1100" b="1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مشروع تعبيد وتصريف الطرقات برنامج 2019( نهج غيلان الدمشقي ، الحي العسكري، نهج سهل ابن هارون ، نهج محمد علي الحامي ، نهج الكفاح) </a:t>
                      </a:r>
                      <a:endParaRPr lang="fr-FR" sz="12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400" b="1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383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انطلاق الأشغال بداية من 16 نوفمبر 2020</a:t>
                      </a:r>
                    </a:p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ar-TN" sz="12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147.000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مشروع التنوير العمومي برنامج 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2019( نهج ابن الاغلب، نهج الخليل ابن احمد، عمارات </a:t>
                      </a:r>
                      <a:r>
                        <a:rPr lang="ar-TN" sz="1200" b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السبرولس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، شارع الجامعة ) .</a:t>
                      </a:r>
                      <a:endParaRPr lang="fr-FR" sz="1200" b="1" kern="1200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216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إعداد ملف طلب العروض </a:t>
                      </a:r>
                      <a:endParaRPr kumimoji="0" lang="fr-FR" sz="1200" b="1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110.000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مشروع تصريف مياه الأمطار (شارع جبران خليل جبران</a:t>
                      </a:r>
                      <a:r>
                        <a:rPr lang="ar-TN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، حي البرتقال القديم، ساحة الجمهورية، نهج الكفاح 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ar-TN" sz="12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، نهج المغرب )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2"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TN" sz="1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kumimoji="0"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الحصول على الموافقة المبدئية</a:t>
                      </a: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340.000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تهيئة المساحات الخضراء برنامج 2019 </a:t>
                      </a:r>
                      <a:r>
                        <a:rPr lang="ar-TN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و</a:t>
                      </a: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2020 (شارع البيئة)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fr-FR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506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المصادقة على الصفقة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192.000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مشروع تهيئة و صيانة المسلخ البلدي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5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1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الانطلاق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الأشغال بداية من 27 أكتوبر 2020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228.000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مشروع تهيئة و صيانة السوق البلدي</a:t>
                      </a:r>
                      <a:endParaRPr lang="fr-FR" sz="1200" b="1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6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1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- تم القبول الوقتي بتاريخ 20 </a:t>
                      </a:r>
                      <a:r>
                        <a:rPr lang="ar-TN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جويلية</a:t>
                      </a: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2020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1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</a:rPr>
                        <a:t>535.000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مشروع تعبيد الطرقات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برنامج 2018 (نهج الزمخشري، نهج البشير خريّف، نهج حاتم الطائي، نهج اللوز، نهج المعز ابن باديس)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7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TN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إعداد ملف طلب العروض </a:t>
                      </a:r>
                      <a:endParaRPr lang="fr-FR" sz="105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280.000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تهيئة مقر البلدية و القاعة المغطاة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8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311"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المصادقة على المشروع من فبل مصالح مراقب المصاريف العمومية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132.000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تعبيد الطرقات برنامج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2020 ( نهج البرازيل ، نهج المكسيك ، نهج الاخاء )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9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TN" sz="12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إعداد ملف طلب العروض </a:t>
                      </a:r>
                      <a:endParaRPr lang="fr-FR" sz="105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150.000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تنوير عمومي برنامج 2020 ( حي البرتقال ،</a:t>
                      </a:r>
                      <a:r>
                        <a:rPr lang="ar-TN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نهج ابن زهر ),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10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865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 مرحلة استلام المعدات </a:t>
                      </a:r>
                      <a:endParaRPr lang="fr-FR" sz="105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163.000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اقتناء معدات الشفط الالي برنامج 2020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11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77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80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2,644,000</a:t>
                      </a:r>
                      <a:endParaRPr lang="fr-FR" sz="180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24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الجمــــــــــلة</a:t>
                      </a:r>
                      <a:r>
                        <a:rPr lang="ar-TN" sz="2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endParaRPr lang="fr-FR" sz="24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73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في</a:t>
                      </a:r>
                      <a:r>
                        <a:rPr lang="ar-TN" sz="105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 طور الإنجاز ( مساعدة غير موظفة من طرف صندوق القروض و مساعدة الجماعات المحلية )</a:t>
                      </a:r>
                      <a:endParaRPr lang="fr-FR" sz="105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050" b="1" dirty="0" smtClean="0">
                          <a:solidFill>
                            <a:schemeClr val="tx1"/>
                          </a:solidFill>
                          <a:effectLst/>
                          <a:latin typeface="Adobe Caslon Pro Bold" pitchFamily="18" charset="0"/>
                          <a:ea typeface="Times New Roman"/>
                          <a:cs typeface="Arial"/>
                        </a:rPr>
                        <a:t>500,000</a:t>
                      </a:r>
                      <a:endParaRPr lang="fr-FR" sz="1050" b="1" dirty="0">
                        <a:solidFill>
                          <a:schemeClr val="tx1"/>
                        </a:solidFill>
                        <a:effectLst/>
                        <a:latin typeface="Adobe Caslon Pro Bold" pitchFamily="18" charset="0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2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تهيئة حي الشريف </a:t>
                      </a:r>
                      <a:endParaRPr lang="fr-FR" sz="1200" b="1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TN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+mn-cs"/>
                        </a:rPr>
                        <a:t>12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+mn-cs"/>
                      </a:endParaRPr>
                    </a:p>
                  </a:txBody>
                  <a:tcPr marL="52720" marR="527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0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6738" y="1292087"/>
            <a:ext cx="10515600" cy="3866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TN" sz="9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خلاصة مخطط الاستثمار </a:t>
            </a:r>
          </a:p>
          <a:p>
            <a:pPr marL="0" indent="0" algn="ctr">
              <a:buNone/>
            </a:pPr>
            <a:r>
              <a:rPr lang="ar-TN" sz="9600" dirty="0" smtClean="0">
                <a:latin typeface="Aldhabi" panose="01000000000000000000" pitchFamily="2" charset="-78"/>
                <a:cs typeface="Aldhabi" panose="01000000000000000000" pitchFamily="2" charset="-78"/>
              </a:rPr>
              <a:t>حسب نوعية المشاريع</a:t>
            </a:r>
            <a:r>
              <a:rPr lang="ar-TN" sz="9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fr-FR" sz="9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61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5253" y="469339"/>
            <a:ext cx="10586640" cy="671638"/>
          </a:xfrm>
        </p:spPr>
        <p:txBody>
          <a:bodyPr>
            <a:normAutofit fontScale="90000"/>
          </a:bodyPr>
          <a:lstStyle/>
          <a:p>
            <a:pPr algn="r"/>
            <a:r>
              <a:rPr lang="ar-TN" b="1" dirty="0" smtClean="0">
                <a:solidFill>
                  <a:schemeClr val="tx1"/>
                </a:solidFill>
              </a:rPr>
              <a:t>مشروع المخطط الاستثماري التشاركي لسنة 2021</a:t>
            </a:r>
            <a:r>
              <a:rPr lang="ar-TN" sz="6000" b="1" dirty="0" smtClean="0"/>
              <a:t> </a:t>
            </a:r>
            <a:endParaRPr lang="fr-FR" sz="60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669649"/>
              </p:ext>
            </p:extLst>
          </p:nvPr>
        </p:nvGraphicFramePr>
        <p:xfrm>
          <a:off x="954157" y="1129502"/>
          <a:ext cx="10278115" cy="283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331"/>
                <a:gridCol w="6029784"/>
              </a:tblGrid>
              <a:tr h="1021570">
                <a:tc>
                  <a:txBody>
                    <a:bodyPr/>
                    <a:lstStyle/>
                    <a:p>
                      <a:pPr algn="ctr"/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لا شــــــــــــــــــيء </a:t>
                      </a:r>
                    </a:p>
                    <a:p>
                      <a:pPr algn="ctr"/>
                      <a:endParaRPr lang="fr-F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مشاريع القرب</a:t>
                      </a:r>
                    </a:p>
                    <a:p>
                      <a:pPr algn="ctr"/>
                      <a:r>
                        <a:rPr lang="ar-TN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لسنة 2021</a:t>
                      </a:r>
                      <a:endParaRPr lang="fr-FR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6425"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/>
                        <a:t>997 أد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المشاريع الإدارية </a:t>
                      </a:r>
                      <a:endParaRPr lang="fr-FR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0195">
                <a:tc>
                  <a:txBody>
                    <a:bodyPr/>
                    <a:lstStyle/>
                    <a:p>
                      <a:pPr algn="ctr" rtl="1"/>
                      <a:r>
                        <a:rPr lang="ar-TN" sz="2800" b="1" dirty="0" smtClean="0"/>
                        <a:t>558 أد</a:t>
                      </a:r>
                      <a:endParaRPr lang="fr-FR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3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المشاريع </a:t>
                      </a:r>
                      <a:r>
                        <a:rPr lang="ar-TN" sz="3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المهيكلة</a:t>
                      </a:r>
                      <a:endParaRPr lang="fr-FR" sz="3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45327">
                <a:tc>
                  <a:txBody>
                    <a:bodyPr/>
                    <a:lstStyle/>
                    <a:p>
                      <a:pPr algn="ctr"/>
                      <a:r>
                        <a:rPr lang="ar-TN" sz="2000" b="1" dirty="0" smtClean="0"/>
                        <a:t>1,552,000  أد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800" b="1" dirty="0" smtClean="0"/>
                        <a:t>المجمــــــــــوع</a:t>
                      </a:r>
                      <a:endParaRPr lang="fr-FR" sz="28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31" y="4194313"/>
            <a:ext cx="8607286" cy="2546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023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34618" y="196450"/>
            <a:ext cx="1881327" cy="1010914"/>
          </a:xfrm>
        </p:spPr>
        <p:txBody>
          <a:bodyPr>
            <a:normAutofit/>
          </a:bodyPr>
          <a:lstStyle/>
          <a:p>
            <a:pPr algn="r" rtl="1"/>
            <a:r>
              <a:rPr lang="ar-TN" b="1" dirty="0" smtClean="0"/>
              <a:t>الفهرس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15292"/>
            <a:ext cx="10674531" cy="5033554"/>
          </a:xfrm>
        </p:spPr>
        <p:txBody>
          <a:bodyPr>
            <a:normAutofit/>
          </a:bodyPr>
          <a:lstStyle/>
          <a:p>
            <a:pPr algn="r" rtl="1"/>
            <a:r>
              <a:rPr lang="ar-TN" sz="3200" dirty="0" smtClean="0"/>
              <a:t>1- مقدمة عامة </a:t>
            </a:r>
          </a:p>
          <a:p>
            <a:pPr algn="r" rtl="1"/>
            <a:r>
              <a:rPr lang="ar-TN" sz="3200" dirty="0" smtClean="0"/>
              <a:t>2- الموارد المخصصة لإنجاز مخطط الاستثمار لسنة 2021</a:t>
            </a:r>
          </a:p>
          <a:p>
            <a:pPr algn="r" rtl="1"/>
            <a:r>
              <a:rPr lang="ar-TN" sz="3200" dirty="0" smtClean="0"/>
              <a:t>3-رزنامة المخطط الاستثماري البلدي لسنة 2021 </a:t>
            </a:r>
          </a:p>
          <a:p>
            <a:pPr algn="r" rtl="1"/>
            <a:r>
              <a:rPr lang="ar-TN" sz="3200" dirty="0" smtClean="0"/>
              <a:t>4- المشاريع المبرمجة لسنة 2021 </a:t>
            </a:r>
          </a:p>
          <a:p>
            <a:pPr algn="r" rtl="1"/>
            <a:r>
              <a:rPr lang="ar-TN" sz="3200" dirty="0" smtClean="0"/>
              <a:t>المشاريع </a:t>
            </a:r>
            <a:r>
              <a:rPr lang="ar-TN" sz="3200" dirty="0" err="1" smtClean="0"/>
              <a:t>المهيكلة</a:t>
            </a:r>
            <a:r>
              <a:rPr lang="ar-TN" sz="3200" dirty="0" smtClean="0"/>
              <a:t> </a:t>
            </a:r>
          </a:p>
          <a:p>
            <a:pPr algn="r" rtl="1"/>
            <a:r>
              <a:rPr lang="ar-TN" sz="3200" dirty="0" smtClean="0"/>
              <a:t>المشاريع الإدارية </a:t>
            </a:r>
          </a:p>
          <a:p>
            <a:pPr algn="r" rtl="1"/>
            <a:r>
              <a:rPr lang="ar-TN" sz="3200" dirty="0" smtClean="0"/>
              <a:t>مشاريع متواصلة  سنة 2020</a:t>
            </a:r>
          </a:p>
          <a:p>
            <a:pPr algn="r" rtl="1"/>
            <a:r>
              <a:rPr lang="ar-TN" sz="3200" dirty="0" smtClean="0"/>
              <a:t>خلاصة مخطط الاستثمار (حسب نوعية المشاريع )</a:t>
            </a:r>
          </a:p>
        </p:txBody>
      </p:sp>
    </p:spTree>
    <p:extLst>
      <p:ext uri="{BB962C8B-B14F-4D97-AF65-F5344CB8AC3E}">
        <p14:creationId xmlns:p14="http://schemas.microsoft.com/office/powerpoint/2010/main" val="2386996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0621" y="351845"/>
            <a:ext cx="10911840" cy="612251"/>
          </a:xfrm>
        </p:spPr>
        <p:txBody>
          <a:bodyPr>
            <a:normAutofit fontScale="90000"/>
          </a:bodyPr>
          <a:lstStyle/>
          <a:p>
            <a:pPr algn="r" rtl="1"/>
            <a:r>
              <a:rPr lang="ar-TN" dirty="0" smtClean="0"/>
              <a:t>1- مقدمة عامة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7868" y="1287264"/>
            <a:ext cx="10515600" cy="4497815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TN" dirty="0" smtClean="0"/>
              <a:t>مخطط الاستثمار البلدي هو مجموع المشاريع البلدية الاستثماري لبلدية منوبة المزمع إنجازها خلال السنة القادمة و هو يحدد جملة التوجهات و الخيارات التنموية التي يرغب المجلس البلدي في تنفيذها قصد النهوض بشؤون متساكني مدينة و تقديم الخدمات لفائدتهم في افضل الظروف يتم انجاز المخطط الاستثماري وفق المبادئ التالية :</a:t>
            </a:r>
          </a:p>
          <a:p>
            <a:pPr marL="0" indent="0" algn="r" rtl="1">
              <a:buNone/>
            </a:pPr>
            <a:r>
              <a:rPr lang="ar-TN" dirty="0" smtClean="0"/>
              <a:t>-اعتماد مقاربة تقوم على أساس المشاركة و القرب مع كافة المتدخلين المهتمين بالشأن المحلي لتحديد الاستثمارات البلدية .</a:t>
            </a:r>
          </a:p>
          <a:p>
            <a:pPr marL="0" indent="0" algn="r" rtl="1">
              <a:buNone/>
            </a:pPr>
            <a:r>
              <a:rPr lang="ar-TN" dirty="0" smtClean="0"/>
              <a:t>-اعتماد مبدا الشفافية والحكومة الرشيدة .</a:t>
            </a:r>
          </a:p>
          <a:p>
            <a:pPr marL="0" indent="0" algn="r" rtl="1">
              <a:buNone/>
            </a:pPr>
            <a:r>
              <a:rPr lang="ar-TN" dirty="0" smtClean="0"/>
              <a:t>- الاعتماد على حسن الأداء و الفاعلية في التدخلات و الكفاءة في البرمجة و الإنجاز .</a:t>
            </a:r>
          </a:p>
          <a:p>
            <a:pPr marL="0" indent="0" algn="r" rtl="1">
              <a:buNone/>
            </a:pPr>
            <a:r>
              <a:rPr lang="ar-TN" dirty="0" smtClean="0"/>
              <a:t>- تحسين ظروف عيش جميع المتساكنين و تطوير اطارهم الحياتي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72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67137" y="940771"/>
            <a:ext cx="10709135" cy="4486275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TN" sz="115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الموارد المخصصة لإنجاز </a:t>
            </a:r>
          </a:p>
          <a:p>
            <a:pPr marL="0" indent="0" algn="ctr" rtl="1">
              <a:buNone/>
            </a:pPr>
            <a:r>
              <a:rPr lang="ar-TN" sz="11500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مخطط الاستثمار لسنة 2021</a:t>
            </a:r>
            <a:endParaRPr lang="fr-FR" sz="11500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503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0230" y="967587"/>
            <a:ext cx="10752908" cy="204233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713828" y="458606"/>
            <a:ext cx="2577457" cy="415498"/>
          </a:xfrm>
          <a:prstGeom prst="rect">
            <a:avLst/>
          </a:prstGeom>
          <a:gradFill rotWithShape="1">
            <a:gsLst>
              <a:gs pos="0">
                <a:srgbClr val="3891A7">
                  <a:tint val="35000"/>
                  <a:satMod val="253000"/>
                </a:srgbClr>
              </a:gs>
              <a:gs pos="50000">
                <a:srgbClr val="3891A7">
                  <a:tint val="42000"/>
                  <a:satMod val="255000"/>
                </a:srgbClr>
              </a:gs>
              <a:gs pos="97000">
                <a:srgbClr val="3891A7">
                  <a:tint val="53000"/>
                  <a:satMod val="260000"/>
                </a:srgbClr>
              </a:gs>
              <a:gs pos="100000">
                <a:srgbClr val="3891A7">
                  <a:tint val="56000"/>
                  <a:satMod val="275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3891A7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TN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</a:rPr>
              <a:t>بلدية منوبة </a:t>
            </a:r>
            <a:endParaRPr kumimoji="0" lang="fr-FR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201559367"/>
              </p:ext>
            </p:extLst>
          </p:nvPr>
        </p:nvGraphicFramePr>
        <p:xfrm>
          <a:off x="2642996" y="3370218"/>
          <a:ext cx="7056784" cy="305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17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9708" y="178905"/>
            <a:ext cx="10911840" cy="777240"/>
          </a:xfrm>
        </p:spPr>
        <p:txBody>
          <a:bodyPr>
            <a:normAutofit/>
          </a:bodyPr>
          <a:lstStyle/>
          <a:p>
            <a:pPr algn="r" rtl="1"/>
            <a:r>
              <a:rPr lang="ar-TN" b="1" dirty="0" smtClean="0"/>
              <a:t>موارد مخطط الاستثمار لسنة 2021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1934" y="1325716"/>
            <a:ext cx="10787743" cy="2024047"/>
          </a:xfrm>
          <a:prstGeom prst="rect">
            <a:avLst/>
          </a:prstGeom>
        </p:spPr>
      </p:pic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316074394"/>
              </p:ext>
            </p:extLst>
          </p:nvPr>
        </p:nvGraphicFramePr>
        <p:xfrm>
          <a:off x="2034651" y="3457304"/>
          <a:ext cx="7096132" cy="291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56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0682" y="1156518"/>
            <a:ext cx="10911840" cy="4187952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TN" sz="80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</a:t>
            </a:r>
            <a:r>
              <a:rPr lang="ar-TN" sz="96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رزنامة المخطط الاستثماري البلدي </a:t>
            </a:r>
          </a:p>
          <a:p>
            <a:pPr marL="0" indent="0" algn="ctr" rtl="1">
              <a:buNone/>
            </a:pPr>
            <a:r>
              <a:rPr lang="ar-TN" sz="9600" b="1" dirty="0">
                <a:latin typeface="Aldhabi" panose="01000000000000000000" pitchFamily="2" charset="-78"/>
                <a:cs typeface="Aldhabi" panose="01000000000000000000" pitchFamily="2" charset="-78"/>
              </a:rPr>
              <a:t> </a:t>
            </a:r>
            <a:r>
              <a:rPr lang="ar-TN" sz="9600" b="1" dirty="0" smtClean="0">
                <a:latin typeface="Aldhabi" panose="01000000000000000000" pitchFamily="2" charset="-78"/>
                <a:cs typeface="Aldhabi" panose="01000000000000000000" pitchFamily="2" charset="-78"/>
              </a:rPr>
              <a:t>          لسنة 2021</a:t>
            </a:r>
            <a:endParaRPr lang="fr-FR" sz="9600" b="1" dirty="0">
              <a:latin typeface="Aldhabi" panose="01000000000000000000" pitchFamily="2" charset="-78"/>
              <a:cs typeface="Aldhabi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969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3696" y="1"/>
            <a:ext cx="11014167" cy="1236617"/>
          </a:xfrm>
        </p:spPr>
        <p:txBody>
          <a:bodyPr>
            <a:normAutofit/>
          </a:bodyPr>
          <a:lstStyle/>
          <a:p>
            <a:pPr algn="r" rtl="1"/>
            <a:r>
              <a:rPr lang="ar-TN" sz="1800" b="1" dirty="0" smtClean="0">
                <a:solidFill>
                  <a:schemeClr val="accent1"/>
                </a:solidFill>
              </a:rPr>
              <a:t>رزنامة مراحل اعداد و </a:t>
            </a:r>
            <a:r>
              <a:rPr lang="ar-TN" sz="1800" b="1" dirty="0" err="1" smtClean="0">
                <a:solidFill>
                  <a:schemeClr val="accent1"/>
                </a:solidFill>
              </a:rPr>
              <a:t>تنفبذ</a:t>
            </a:r>
            <a:r>
              <a:rPr lang="ar-TN" sz="1800" b="1" dirty="0" smtClean="0">
                <a:solidFill>
                  <a:schemeClr val="accent1"/>
                </a:solidFill>
              </a:rPr>
              <a:t> المخطط الاستثماري البلدي لسنة 2020</a:t>
            </a:r>
            <a:endParaRPr lang="fr-FR" sz="18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830561"/>
              </p:ext>
            </p:extLst>
          </p:nvPr>
        </p:nvGraphicFramePr>
        <p:xfrm>
          <a:off x="518728" y="401350"/>
          <a:ext cx="11090177" cy="6177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1329"/>
                <a:gridCol w="1672259"/>
                <a:gridCol w="5144180"/>
                <a:gridCol w="2872409"/>
              </a:tblGrid>
              <a:tr h="454536"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تاريخ الإنجاز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dirty="0" smtClean="0"/>
                        <a:t>التاريخ المبرمج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dirty="0" smtClean="0"/>
                        <a:t>المراحــــــــــــل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356688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16/11/2020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16/11/2020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200" b="1" dirty="0" smtClean="0"/>
                        <a:t>تكوين خلية اعداد برنامج الاستثمار البلدي </a:t>
                      </a:r>
                      <a:endParaRPr lang="fr-FR" sz="1200" b="1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ar-TN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الاعمال التحضيرية </a:t>
                      </a:r>
                      <a:endParaRPr kumimoji="0" lang="fr-FR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29467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20/11/2020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20/11/2020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100" b="1" dirty="0" smtClean="0"/>
                        <a:t>لقاء عمل حضوري مع منظمات المجتمع المدني </a:t>
                      </a:r>
                      <a:endParaRPr lang="fr-FR" sz="11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52010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20/11/2020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20/11/2020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50" b="1" dirty="0" smtClean="0"/>
                        <a:t>اعداد خطة اتصالية من طرف</a:t>
                      </a:r>
                      <a:r>
                        <a:rPr lang="ar-TN" sz="1050" b="1" baseline="0" dirty="0" smtClean="0"/>
                        <a:t> البلدية بالتعاون مع منظمات المجتمع المدني </a:t>
                      </a:r>
                      <a:endParaRPr lang="fr-FR" sz="105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229030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20/11/2020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20/11/2020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00" b="1" dirty="0" smtClean="0"/>
                        <a:t>توجيه مراسلات للاطلاع و الحصول على المعطيات الخاصة ببرامجهم </a:t>
                      </a:r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11207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23/11/2020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23/11/2020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50" b="1" dirty="0" smtClean="0"/>
                        <a:t>اعلام كافة إطارات البلدية </a:t>
                      </a:r>
                      <a:endParaRPr lang="fr-FR" sz="105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54536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24/11/2020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24/11/2020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200" b="1" dirty="0" smtClean="0"/>
                        <a:t>تقسيم</a:t>
                      </a:r>
                      <a:r>
                        <a:rPr lang="ar-TN" sz="1200" b="1" baseline="0" dirty="0" smtClean="0"/>
                        <a:t> المنطقة البلدية الى مناطق </a:t>
                      </a:r>
                      <a:endParaRPr lang="fr-FR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54536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01/12/2020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TN" sz="1200" b="1" dirty="0" smtClean="0"/>
                        <a:t>اعداد /تحيين التشخيص الفني </a:t>
                      </a:r>
                      <a:endParaRPr lang="fr-FR" sz="1200" b="1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/>
                        <a:t>التشخيص الفني و المالي </a:t>
                      </a:r>
                      <a:endParaRPr lang="fr-FR" sz="2000" b="1" dirty="0"/>
                    </a:p>
                  </a:txBody>
                  <a:tcPr/>
                </a:tc>
              </a:tr>
              <a:tr h="454536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01/12/2020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200" b="1" dirty="0" smtClean="0"/>
                        <a:t>اعداد التشخيص المالي </a:t>
                      </a:r>
                      <a:endParaRPr lang="fr-FR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371558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02/12/2020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02/12/2020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50" b="1" dirty="0" smtClean="0"/>
                        <a:t>اعداد قائمة المشاريع التي تم تحديدها من طرف المواطنين خلال جلسات المناطق عند اعداد البرنامج السنوي</a:t>
                      </a:r>
                      <a:r>
                        <a:rPr lang="ar-TN" sz="1050" b="1" baseline="0" dirty="0" smtClean="0"/>
                        <a:t> السابق </a:t>
                      </a:r>
                      <a:endParaRPr lang="fr-FR" sz="105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357162"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02/12/2020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1600" dirty="0" smtClean="0"/>
                        <a:t>02/12/2020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50" b="1" dirty="0" smtClean="0"/>
                        <a:t>الوضع على ذمة المواطنين صندوق اقتراحات </a:t>
                      </a:r>
                      <a:endParaRPr lang="fr-FR" sz="105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283612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04/12/2020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04/12/2020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00" b="1" dirty="0" smtClean="0"/>
                        <a:t>نشر نتائج التشخيص الفني و المالي</a:t>
                      </a:r>
                      <a:r>
                        <a:rPr lang="ar-TN" sz="1000" b="1" baseline="0" dirty="0" smtClean="0"/>
                        <a:t> و توجيه نسخ منه لمنظمات المجتمع المدني </a:t>
                      </a:r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283612"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05/12/2020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05/12/2020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00" b="1" dirty="0" smtClean="0"/>
                        <a:t>مراسلة المتدخلين العمومين لاطلاع و الحصول على المعطيات</a:t>
                      </a:r>
                      <a:r>
                        <a:rPr lang="ar-TN" sz="1000" b="1" baseline="0" dirty="0" smtClean="0"/>
                        <a:t> الخاصة ببرامجهم</a:t>
                      </a:r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7876">
                <a:tc>
                  <a:txBody>
                    <a:bodyPr/>
                    <a:lstStyle/>
                    <a:p>
                      <a:pPr algn="r" rtl="1"/>
                      <a:r>
                        <a:rPr lang="fr-FR" sz="1600" dirty="0" smtClean="0"/>
                        <a:t>11/12/2020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11/12/2020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00" b="1" dirty="0" smtClean="0"/>
                        <a:t>اجراء جلسة للمجلس البلدي لتوزيع الموارد </a:t>
                      </a:r>
                      <a:endParaRPr lang="fr-FR" sz="1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fr-FR" sz="2000" b="1" dirty="0"/>
                    </a:p>
                  </a:txBody>
                  <a:tcPr/>
                </a:tc>
              </a:tr>
              <a:tr h="157876"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11/12/2020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dirty="0" smtClean="0"/>
                        <a:t>11/12/2020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000" b="1" dirty="0" smtClean="0"/>
                        <a:t>اعداد البطاقة الأولية للمشاريع المقترحة</a:t>
                      </a:r>
                      <a:endParaRPr lang="fr-FR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000" b="1" dirty="0" smtClean="0"/>
                        <a:t>البطاقات الأولية للمشروع 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68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839904"/>
              </p:ext>
            </p:extLst>
          </p:nvPr>
        </p:nvGraphicFramePr>
        <p:xfrm>
          <a:off x="427384" y="665924"/>
          <a:ext cx="10926416" cy="569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120"/>
                <a:gridCol w="2166731"/>
                <a:gridCol w="4403035"/>
                <a:gridCol w="2090530"/>
              </a:tblGrid>
              <a:tr h="1245880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400" b="1" dirty="0" smtClean="0"/>
                        <a:t>اعداد البطاقات الأولية للمشاريع المقترحة 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TN" sz="2800" b="1" dirty="0" smtClean="0"/>
                        <a:t>البطاقات الأولية للمشروع </a:t>
                      </a:r>
                      <a:endParaRPr lang="fr-FR" sz="2800" b="1" dirty="0"/>
                    </a:p>
                  </a:txBody>
                  <a:tcPr/>
                </a:tc>
              </a:tr>
              <a:tr h="8344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 انعقاد</a:t>
                      </a:r>
                      <a:r>
                        <a:rPr lang="fr-FR" sz="1600" b="1" dirty="0" smtClean="0"/>
                        <a:t> </a:t>
                      </a:r>
                      <a:r>
                        <a:rPr lang="ar-TN" sz="1600" b="1" dirty="0" smtClean="0"/>
                        <a:t>الجلسة العامة التشاركية 07 أيام على الأقل بعد نشر التشخيص الفني و</a:t>
                      </a:r>
                      <a:r>
                        <a:rPr lang="ar-TN" sz="1600" b="1" baseline="0" dirty="0" smtClean="0"/>
                        <a:t> المالي </a:t>
                      </a:r>
                      <a:endParaRPr lang="fr-FR" sz="1600" b="1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TN" sz="2000" b="1" dirty="0" smtClean="0"/>
                        <a:t>الجلسة العامة التشاركية </a:t>
                      </a:r>
                      <a:endParaRPr lang="fr-FR" sz="2000" b="1" dirty="0" smtClean="0"/>
                    </a:p>
                    <a:p>
                      <a:pPr algn="l" rtl="1"/>
                      <a:endParaRPr lang="fr-FR" dirty="0"/>
                    </a:p>
                  </a:txBody>
                  <a:tcPr/>
                </a:tc>
              </a:tr>
              <a:tr h="834406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اعداد تقرير </a:t>
                      </a:r>
                      <a:r>
                        <a:rPr lang="ar-TN" sz="1600" b="1" dirty="0" err="1" smtClean="0"/>
                        <a:t>يحوصل</a:t>
                      </a:r>
                      <a:r>
                        <a:rPr lang="ar-TN" sz="1600" b="1" dirty="0" smtClean="0"/>
                        <a:t> الملاحظات و المقترحات الواردة على البلدية و </a:t>
                      </a:r>
                      <a:r>
                        <a:rPr lang="ar-TN" sz="1600" b="1" dirty="0" err="1" smtClean="0"/>
                        <a:t>التحيينات</a:t>
                      </a:r>
                      <a:r>
                        <a:rPr lang="ar-TN" sz="1600" b="1" dirty="0" smtClean="0"/>
                        <a:t> التي قامت بها </a:t>
                      </a:r>
                      <a:endParaRPr lang="fr-F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343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تحيين عند الضرورة البطاقات الأولية للمشاريع التي تم ضبطها </a:t>
                      </a:r>
                      <a:endParaRPr lang="fr-F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343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اعداد او تحيين الرزنامة التقديرية لإنجاز كافة المشاريع </a:t>
                      </a:r>
                      <a:endParaRPr lang="fr-F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587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نشر مشروع برنامج الاستثمار البلدي 2021</a:t>
                      </a:r>
                      <a:endParaRPr lang="fr-F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83440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ar-T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28/12/2020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TN" sz="1600" b="1" dirty="0" smtClean="0"/>
                        <a:t>اجراء دورة المجلس البلدي للمصادقة على برنامج الاستثمار</a:t>
                      </a:r>
                      <a:r>
                        <a:rPr lang="ar-TN" sz="1600" b="1" baseline="0" dirty="0" smtClean="0"/>
                        <a:t> البلدي 2021</a:t>
                      </a:r>
                      <a:endParaRPr lang="fr-F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1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ice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olstice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ice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Solstice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444</TotalTime>
  <Words>818</Words>
  <Application>Microsoft Office PowerPoint</Application>
  <PresentationFormat>Grand écran</PresentationFormat>
  <Paragraphs>194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7" baseType="lpstr">
      <vt:lpstr>Adobe Caslon Pro Bold</vt:lpstr>
      <vt:lpstr>Aldhabi</vt:lpstr>
      <vt:lpstr>Arabic Typesetting</vt:lpstr>
      <vt:lpstr>Arial</vt:lpstr>
      <vt:lpstr>Calibri</vt:lpstr>
      <vt:lpstr>Gill Sans MT</vt:lpstr>
      <vt:lpstr>Tahoma</vt:lpstr>
      <vt:lpstr>Times New Roman</vt:lpstr>
      <vt:lpstr>Verdana</vt:lpstr>
      <vt:lpstr>Wingdings 2</vt:lpstr>
      <vt:lpstr>Aspect</vt:lpstr>
      <vt:lpstr>Présentation PowerPoint</vt:lpstr>
      <vt:lpstr>الفهرس</vt:lpstr>
      <vt:lpstr>1- مقدمة عامة :</vt:lpstr>
      <vt:lpstr>Présentation PowerPoint</vt:lpstr>
      <vt:lpstr>Présentation PowerPoint</vt:lpstr>
      <vt:lpstr>موارد مخطط الاستثمار لسنة 2021</vt:lpstr>
      <vt:lpstr>Présentation PowerPoint</vt:lpstr>
      <vt:lpstr>رزنامة مراحل اعداد و تنفبذ المخطط الاستثماري البلدي لسنة 2020</vt:lpstr>
      <vt:lpstr>Présentation PowerPoint</vt:lpstr>
      <vt:lpstr>Présentation PowerPoint</vt:lpstr>
      <vt:lpstr>II / المشاريع المهيكلة  </vt:lpstr>
      <vt:lpstr>I / المشاريع الادارية ( الخاصة بالبلدية ) :</vt:lpstr>
      <vt:lpstr>Présentation PowerPoint</vt:lpstr>
      <vt:lpstr>4 – تقديم المشاريع المتواصلة </vt:lpstr>
      <vt:lpstr>Présentation PowerPoint</vt:lpstr>
      <vt:lpstr>مشروع المخطط الاستثماري التشاركي لسنة 2021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مخطط الاستثمار البلدي  لسنة 2021</dc:title>
  <dc:creator>PC DELL 2</dc:creator>
  <cp:lastModifiedBy>PC DELL 2</cp:lastModifiedBy>
  <cp:revision>41</cp:revision>
  <cp:lastPrinted>2020-12-24T12:42:35Z</cp:lastPrinted>
  <dcterms:created xsi:type="dcterms:W3CDTF">2020-12-23T09:20:44Z</dcterms:created>
  <dcterms:modified xsi:type="dcterms:W3CDTF">2020-12-25T11:48:02Z</dcterms:modified>
</cp:coreProperties>
</file>