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81" r:id="rId4"/>
    <p:sldId id="265" r:id="rId5"/>
    <p:sldId id="282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90" r:id="rId14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 موارد العنوان الاول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4156025416</c:v>
                </c:pt>
                <c:pt idx="1">
                  <c:v>4256466267</c:v>
                </c:pt>
                <c:pt idx="2">
                  <c:v>4493520976</c:v>
                </c:pt>
                <c:pt idx="3">
                  <c:v>5303569540</c:v>
                </c:pt>
                <c:pt idx="4">
                  <c:v>5139309404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3F-4C24-A3C6-E5C19926D62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موارد العنوان الثاني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4051489482</c:v>
                </c:pt>
                <c:pt idx="1">
                  <c:v>3751833759</c:v>
                </c:pt>
                <c:pt idx="2">
                  <c:v>3036908988</c:v>
                </c:pt>
                <c:pt idx="3">
                  <c:v>3546196912</c:v>
                </c:pt>
                <c:pt idx="4">
                  <c:v>4744672659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3F-4C24-A3C6-E5C19926D62E}"/>
            </c:ext>
          </c:extLst>
        </c:ser>
        <c:dLbls/>
        <c:axId val="161436800"/>
        <c:axId val="161438336"/>
      </c:barChart>
      <c:catAx>
        <c:axId val="161436800"/>
        <c:scaling>
          <c:orientation val="minMax"/>
        </c:scaling>
        <c:axPos val="b"/>
        <c:numFmt formatCode="General" sourceLinked="1"/>
        <c:tickLblPos val="nextTo"/>
        <c:crossAx val="161438336"/>
        <c:crosses val="autoZero"/>
        <c:auto val="1"/>
        <c:lblAlgn val="ctr"/>
        <c:lblOffset val="100"/>
      </c:catAx>
      <c:valAx>
        <c:axId val="16143833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crossAx val="161436800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5889125432509631E-3"/>
                <c:y val="6.0091329658236207E-2"/>
              </c:manualLayout>
            </c:layout>
            <c:tx>
              <c:rich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ar-TN" dirty="0"/>
                    <a:t>مليون دينار</a:t>
                  </a:r>
                  <a:endParaRPr lang="en-US" dirty="0"/>
                </a:p>
              </c:rich>
            </c:tx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ispUnitsLbl>
        </c:dispUnits>
      </c:valAx>
      <c:spPr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5628747751563441"/>
          <c:y val="0.29882283167391566"/>
          <c:w val="0.22971296482573031"/>
          <c:h val="0.22444736781781949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 نفقات العنوان الاول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3534988614</c:v>
                </c:pt>
                <c:pt idx="1">
                  <c:v>3613552868</c:v>
                </c:pt>
                <c:pt idx="2">
                  <c:v>3437470375</c:v>
                </c:pt>
                <c:pt idx="3">
                  <c:v>4360383340</c:v>
                </c:pt>
                <c:pt idx="4">
                  <c:v>4909914624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82-4342-B286-568F8E567E0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نفقات العنوان الثاني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1832945952</c:v>
                </c:pt>
                <c:pt idx="1">
                  <c:v>2138416472</c:v>
                </c:pt>
                <c:pt idx="2">
                  <c:v>1240163287</c:v>
                </c:pt>
                <c:pt idx="3">
                  <c:v>571019296</c:v>
                </c:pt>
                <c:pt idx="4">
                  <c:v>1357494532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82-4342-B286-568F8E567E02}"/>
            </c:ext>
          </c:extLst>
        </c:ser>
        <c:dLbls/>
        <c:axId val="162780288"/>
        <c:axId val="162781824"/>
      </c:barChart>
      <c:catAx>
        <c:axId val="162780288"/>
        <c:scaling>
          <c:orientation val="minMax"/>
        </c:scaling>
        <c:axPos val="b"/>
        <c:numFmt formatCode="General" sourceLinked="1"/>
        <c:tickLblPos val="nextTo"/>
        <c:crossAx val="162781824"/>
        <c:crosses val="autoZero"/>
        <c:auto val="1"/>
        <c:lblAlgn val="ctr"/>
        <c:lblOffset val="100"/>
      </c:catAx>
      <c:valAx>
        <c:axId val="162781824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crossAx val="162780288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9.7028815561260649E-5"/>
                <c:y val="3.0108853009559455E-3"/>
              </c:manualLayout>
            </c:layout>
            <c:tx>
              <c:rich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ar-TN" dirty="0"/>
                    <a:t>مليون دينار</a:t>
                  </a:r>
                  <a:endParaRPr lang="en-US" dirty="0"/>
                </a:p>
              </c:rich>
            </c:tx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ispUnitsLbl>
        </c:dispUnits>
      </c:valAx>
      <c:spPr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6256098382987092"/>
          <c:y val="0.29882283778299279"/>
          <c:w val="0.22971296482573023"/>
          <c:h val="0.22444736781781938"/>
        </c:manualLayout>
      </c:layou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x-none" sz="2128" b="1" i="0" u="none" strike="noStrike" baseline="0" dirty="0">
                <a:effectLst/>
              </a:rPr>
              <a:t>تطور م</a:t>
            </a:r>
            <a:r>
              <a:rPr lang="ar-TN" sz="2128" b="1" i="0" u="none" strike="noStrike" baseline="0" dirty="0">
                <a:effectLst/>
              </a:rPr>
              <a:t>وارد</a:t>
            </a:r>
            <a:r>
              <a:rPr lang="fr-FR" sz="2128" b="1" i="0" u="none" strike="noStrike" baseline="0" dirty="0">
                <a:effectLst/>
              </a:rPr>
              <a:t>  </a:t>
            </a:r>
            <a:r>
              <a:rPr lang="ar-TN" sz="2128" b="1" i="0" u="none" strike="noStrike" baseline="0" dirty="0">
                <a:effectLst/>
              </a:rPr>
              <a:t>و نفقات ميزانية البلدية من سنة 2016 إلى سنة 2020</a:t>
            </a:r>
            <a:endParaRPr lang="fr-FR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1644871881266424E-2"/>
          <c:y val="9.3953122855630455E-2"/>
          <c:w val="0.89389862874981119"/>
          <c:h val="0.7874214956508101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موارد العنوان الاول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Feuil1!$B$2:$B$6</c:f>
              <c:numCache>
                <c:formatCode>#,##0.00</c:formatCode>
                <c:ptCount val="5"/>
                <c:pt idx="0">
                  <c:v>4156025416</c:v>
                </c:pt>
                <c:pt idx="1">
                  <c:v>4256466267</c:v>
                </c:pt>
                <c:pt idx="2">
                  <c:v>4493520976</c:v>
                </c:pt>
                <c:pt idx="3" formatCode="General">
                  <c:v>5303569540</c:v>
                </c:pt>
                <c:pt idx="4" formatCode="General">
                  <c:v>5139309404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7B-4A8A-87E8-57C2513D794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نفقات العنوان الاول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3534998614</c:v>
                </c:pt>
                <c:pt idx="1">
                  <c:v>3613552868</c:v>
                </c:pt>
                <c:pt idx="2">
                  <c:v>3437470375</c:v>
                </c:pt>
                <c:pt idx="3">
                  <c:v>4360838340</c:v>
                </c:pt>
                <c:pt idx="4">
                  <c:v>4909914624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7B-4A8A-87E8-57C2513D7946}"/>
            </c:ext>
          </c:extLst>
        </c:ser>
        <c:dLbls/>
        <c:marker val="1"/>
        <c:axId val="162805632"/>
        <c:axId val="162807168"/>
      </c:lineChart>
      <c:catAx>
        <c:axId val="16280563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807168"/>
        <c:crosses val="autoZero"/>
        <c:auto val="1"/>
        <c:lblAlgn val="ctr"/>
        <c:lblOffset val="100"/>
      </c:catAx>
      <c:valAx>
        <c:axId val="162807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2805632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ar-TN" dirty="0"/>
                    <a:t>مليون</a:t>
                  </a:r>
                  <a:r>
                    <a:rPr lang="ar-TN" baseline="0" dirty="0"/>
                    <a:t> دينار</a:t>
                  </a:r>
                  <a:endParaRPr lang="fr-FR" dirty="0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ar-TN" dirty="0"/>
              <a:t>تطور موارد الميزانية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8,68 %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0924863676347478E-2"/>
                      <c:h val="5.800780893160624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2E80-411E-B4A8-1D1D071B6EC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6,5 %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E80-411E-B4A8-1D1D071B6ECD}"/>
                </c:ext>
              </c:extLst>
            </c:dLbl>
            <c:dLbl>
              <c:idx val="2"/>
              <c:layout>
                <c:manualLayout>
                  <c:x val="-0.12845206342219437"/>
                  <c:y val="-0.1439889183077683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25,88 %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969162782168695"/>
                      <c:h val="5.800780893160624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2E80-411E-B4A8-1D1D071B6EC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1,23%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E80-411E-B4A8-1D1D071B6EC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3,62%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E80-411E-B4A8-1D1D071B6EC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34,92%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E80-411E-B4A8-1D1D071B6ECD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19,12%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E80-411E-B4A8-1D1D071B6ECD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المعلوم على العقارات المبنية  </c:v>
                </c:pt>
                <c:pt idx="1">
                  <c:v>المعلوم على الاراضي غير المبنية  </c:v>
                </c:pt>
                <c:pt idx="2">
                  <c:v>المعلوم على المؤسسات  </c:v>
                </c:pt>
                <c:pt idx="3">
                  <c:v>مداخيل الاسواق المستلزمة  </c:v>
                </c:pt>
                <c:pt idx="4">
                  <c:v>مداخيل كراء العقارات  و التجهيزات و المعدات  </c:v>
                </c:pt>
                <c:pt idx="5">
                  <c:v>المناب من المال المشترك </c:v>
                </c:pt>
                <c:pt idx="6">
                  <c:v>بقية موارد العنوان الاول  </c:v>
                </c:pt>
              </c:strCache>
            </c:strRef>
          </c:cat>
          <c:val>
            <c:numRef>
              <c:f>Feuil1!$B$2:$B$8</c:f>
              <c:numCache>
                <c:formatCode>0.00%</c:formatCode>
                <c:ptCount val="7"/>
                <c:pt idx="0">
                  <c:v>9.240000000000001E-2</c:v>
                </c:pt>
                <c:pt idx="1">
                  <c:v>6.5199999999999994E-2</c:v>
                </c:pt>
                <c:pt idx="2">
                  <c:v>0.2874000000000001</c:v>
                </c:pt>
                <c:pt idx="3">
                  <c:v>9.1000000000000004E-3</c:v>
                </c:pt>
                <c:pt idx="4">
                  <c:v>4.7500000000000007E-2</c:v>
                </c:pt>
                <c:pt idx="5">
                  <c:v>0.34980000000000006</c:v>
                </c:pt>
                <c:pt idx="6">
                  <c:v>0.14860000000000001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E80-411E-B4A8-1D1D071B6ECD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0.4261761751068498"/>
          <c:y val="5.1332259378587597E-2"/>
          <c:w val="0.57239117306054366"/>
          <c:h val="0.83521738325371198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نسبة الموارد الذاتية من الموارد المالية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Feuil1!$A$3:$A$7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Feuil1!$B$3:$B$7</c:f>
              <c:numCache>
                <c:formatCode>0.00%</c:formatCode>
                <c:ptCount val="5"/>
                <c:pt idx="0">
                  <c:v>0.66000000000000014</c:v>
                </c:pt>
                <c:pt idx="1">
                  <c:v>0.65000000000000013</c:v>
                </c:pt>
                <c:pt idx="2">
                  <c:v>0.69000000000000006</c:v>
                </c:pt>
                <c:pt idx="3">
                  <c:v>0.58449999999999991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0B-4E40-B540-BB95AFA8CD5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نسبة التاجير من الموارد الذاتية المحققة</c:v>
                </c:pt>
              </c:strCache>
            </c:strRef>
          </c:tx>
          <c:spPr>
            <a:ln>
              <a:solidFill>
                <a:srgbClr val="FF3399"/>
              </a:solidFill>
            </a:ln>
          </c:spPr>
          <c:marker>
            <c:symbol val="none"/>
          </c:marker>
          <c:cat>
            <c:numRef>
              <c:f>Feuil1!$A$3:$A$7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Feuil1!$C$3:$C$7</c:f>
              <c:numCache>
                <c:formatCode>0.00%</c:formatCode>
                <c:ptCount val="5"/>
                <c:pt idx="0">
                  <c:v>0.75749999999999995</c:v>
                </c:pt>
                <c:pt idx="1">
                  <c:v>0.70000000000000007</c:v>
                </c:pt>
                <c:pt idx="2">
                  <c:v>0.69899999999999995</c:v>
                </c:pt>
                <c:pt idx="3">
                  <c:v>0.9517000000000001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0B-4E40-B540-BB95AFA8CD5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نسبة التاجير من نفقات العنوان الاول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Feuil1!$A$3:$A$7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Feuil1!$D$3:$D$7</c:f>
              <c:numCache>
                <c:formatCode>0.00%</c:formatCode>
                <c:ptCount val="5"/>
                <c:pt idx="0">
                  <c:v>0.55000000000000004</c:v>
                </c:pt>
                <c:pt idx="1">
                  <c:v>0.59799999999999998</c:v>
                </c:pt>
                <c:pt idx="2">
                  <c:v>0.58000000000000007</c:v>
                </c:pt>
                <c:pt idx="3">
                  <c:v>0.59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0B-4E40-B540-BB95AFA8CD5E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نسبة الديون المسددة من نفقات العنوان الاول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Feuil1!$A$3:$A$7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Feuil1!$E$3:$E$7</c:f>
              <c:numCache>
                <c:formatCode>0.00%</c:formatCode>
                <c:ptCount val="5"/>
                <c:pt idx="0">
                  <c:v>5.5000000000000007E-2</c:v>
                </c:pt>
                <c:pt idx="1">
                  <c:v>5.5000000000000007E-2</c:v>
                </c:pt>
                <c:pt idx="2">
                  <c:v>9.6000000000000002E-2</c:v>
                </c:pt>
                <c:pt idx="3">
                  <c:v>7.7100000000000002E-2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10B-4E40-B540-BB95AFA8CD5E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نسبة تحقيق الميزانية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Feuil1!$A$3:$A$7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Feuil1!$F$3:$F$7</c:f>
              <c:numCache>
                <c:formatCode>0.00%</c:formatCode>
                <c:ptCount val="5"/>
                <c:pt idx="0">
                  <c:v>1.0030999999999999</c:v>
                </c:pt>
                <c:pt idx="1">
                  <c:v>1.0049999999999997</c:v>
                </c:pt>
                <c:pt idx="2" formatCode="0%">
                  <c:v>1.1499999999999997</c:v>
                </c:pt>
                <c:pt idx="3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10B-4E40-B540-BB95AFA8CD5E}"/>
            </c:ext>
          </c:extLst>
        </c:ser>
        <c:dLbls/>
        <c:marker val="1"/>
        <c:axId val="163711616"/>
        <c:axId val="163742080"/>
      </c:lineChart>
      <c:catAx>
        <c:axId val="163711616"/>
        <c:scaling>
          <c:orientation val="minMax"/>
        </c:scaling>
        <c:axPos val="b"/>
        <c:numFmt formatCode="General" sourceLinked="1"/>
        <c:tickLblPos val="nextTo"/>
        <c:crossAx val="163742080"/>
        <c:crosses val="autoZero"/>
        <c:auto val="1"/>
        <c:lblAlgn val="ctr"/>
        <c:lblOffset val="100"/>
      </c:catAx>
      <c:valAx>
        <c:axId val="163742080"/>
        <c:scaling>
          <c:orientation val="minMax"/>
        </c:scaling>
        <c:axPos val="l"/>
        <c:majorGridlines/>
        <c:numFmt formatCode="0.00%" sourceLinked="1"/>
        <c:tickLblPos val="nextTo"/>
        <c:crossAx val="163711616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egendEntry>
        <c:idx val="0"/>
        <c:txPr>
          <a:bodyPr/>
          <a:lstStyle/>
          <a:p>
            <a:pPr algn="justLow" rtl="1">
              <a:defRPr sz="1100" b="1"/>
            </a:pPr>
            <a:endParaRPr lang="fr-FR"/>
          </a:p>
        </c:txPr>
      </c:legendEntry>
      <c:legendEntry>
        <c:idx val="1"/>
        <c:txPr>
          <a:bodyPr/>
          <a:lstStyle/>
          <a:p>
            <a:pPr algn="justLow" rtl="1">
              <a:defRPr sz="1100" b="1"/>
            </a:pPr>
            <a:endParaRPr lang="fr-FR"/>
          </a:p>
        </c:txPr>
      </c:legendEntry>
      <c:legendEntry>
        <c:idx val="2"/>
        <c:txPr>
          <a:bodyPr/>
          <a:lstStyle/>
          <a:p>
            <a:pPr algn="justLow" rtl="1">
              <a:defRPr sz="1100" b="1"/>
            </a:pPr>
            <a:endParaRPr lang="fr-FR"/>
          </a:p>
        </c:txPr>
      </c:legendEntry>
      <c:legendEntry>
        <c:idx val="3"/>
        <c:txPr>
          <a:bodyPr/>
          <a:lstStyle/>
          <a:p>
            <a:pPr algn="justLow" rtl="1">
              <a:defRPr sz="1100" b="1"/>
            </a:pPr>
            <a:endParaRPr lang="fr-FR"/>
          </a:p>
        </c:txPr>
      </c:legendEntry>
      <c:legendEntry>
        <c:idx val="4"/>
        <c:txPr>
          <a:bodyPr/>
          <a:lstStyle/>
          <a:p>
            <a:pPr algn="justLow" rtl="1">
              <a:defRPr sz="1100" b="1"/>
            </a:pPr>
            <a:endParaRPr lang="fr-FR"/>
          </a:p>
        </c:txPr>
      </c:legendEntry>
      <c:layout>
        <c:manualLayout>
          <c:xMode val="edge"/>
          <c:yMode val="edge"/>
          <c:x val="1.2059438789802101E-2"/>
          <c:y val="0.16735739679718123"/>
          <c:w val="0.29564758711520239"/>
          <c:h val="0.73667244644774965"/>
        </c:manualLayout>
      </c:layout>
      <c:spPr>
        <a:solidFill>
          <a:schemeClr val="bg1"/>
        </a:soli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  <c:txPr>
        <a:bodyPr/>
        <a:lstStyle/>
        <a:p>
          <a:pPr rtl="1">
            <a:defRPr sz="1100" b="1"/>
          </a:pPr>
          <a:endParaRPr lang="fr-FR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7.1732621973970123E-2"/>
          <c:y val="5.0948398790659322E-2"/>
          <c:w val="0.66156344747155005"/>
          <c:h val="0.76424020510651036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منح التجهيز 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358619587</c:v>
                </c:pt>
                <c:pt idx="1">
                  <c:v>313423631</c:v>
                </c:pt>
                <c:pt idx="2">
                  <c:v>406445074</c:v>
                </c:pt>
                <c:pt idx="3">
                  <c:v>682771379</c:v>
                </c:pt>
                <c:pt idx="4">
                  <c:v>843449088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B7-4753-945D-8BE6369AD89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مدخرات و موارد مختلفة 
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3102296183</c:v>
                </c:pt>
                <c:pt idx="1">
                  <c:v>3215636401</c:v>
                </c:pt>
                <c:pt idx="2">
                  <c:v>2401270487</c:v>
                </c:pt>
                <c:pt idx="3">
                  <c:v>2735445171</c:v>
                </c:pt>
                <c:pt idx="4">
                  <c:v>3635059209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B7-4753-945D-8BE6369AD89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موارد القروض 
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573270691</c:v>
                </c:pt>
                <c:pt idx="1">
                  <c:v>2015110326</c:v>
                </c:pt>
                <c:pt idx="2">
                  <c:v>211557284</c:v>
                </c:pt>
                <c:pt idx="3">
                  <c:v>110317341</c:v>
                </c:pt>
                <c:pt idx="4">
                  <c:v>230297341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B7-4753-945D-8BE6369AD895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فواضل العنوان الاول
</c:v>
                </c:pt>
              </c:strCache>
            </c:strRef>
          </c:tx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62102802</c:v>
                </c:pt>
                <c:pt idx="1">
                  <c:v>642913401</c:v>
                </c:pt>
                <c:pt idx="2">
                  <c:v>1056050601</c:v>
                </c:pt>
                <c:pt idx="3">
                  <c:v>942731195</c:v>
                </c:pt>
                <c:pt idx="4">
                  <c:v>310862569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B7-4753-945D-8BE6369AD895}"/>
            </c:ext>
          </c:extLst>
        </c:ser>
        <c:dLbls/>
        <c:axId val="164357248"/>
        <c:axId val="164358784"/>
      </c:barChart>
      <c:catAx>
        <c:axId val="164357248"/>
        <c:scaling>
          <c:orientation val="minMax"/>
        </c:scaling>
        <c:axPos val="b"/>
        <c:numFmt formatCode="General" sourceLinked="1"/>
        <c:tickLblPos val="nextTo"/>
        <c:crossAx val="164358784"/>
        <c:crosses val="autoZero"/>
        <c:auto val="1"/>
        <c:lblAlgn val="ctr"/>
        <c:lblOffset val="100"/>
      </c:catAx>
      <c:valAx>
        <c:axId val="16435878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6435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47027794001375"/>
          <c:y val="7.7287663339399501E-2"/>
          <c:w val="0.24325288106298973"/>
          <c:h val="0.8639513637905317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TN" b="1" dirty="0"/>
              <a:t>نفقات العنوان الثاني </a:t>
            </a:r>
            <a:endParaRPr lang="fr-FR" b="1" dirty="0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الاستثمارات المباشرة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1579</c:v>
                </c:pt>
                <c:pt idx="1">
                  <c:v>1878</c:v>
                </c:pt>
                <c:pt idx="2">
                  <c:v>1006</c:v>
                </c:pt>
                <c:pt idx="3">
                  <c:v>319</c:v>
                </c:pt>
                <c:pt idx="4">
                  <c:v>1122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61-489D-B922-F36AB43F1A9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أصل الدين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numRef>
              <c:f>Feuil1!$A$2:$A$6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253</c:v>
                </c:pt>
                <c:pt idx="1">
                  <c:v>259</c:v>
                </c:pt>
                <c:pt idx="2">
                  <c:v>233</c:v>
                </c:pt>
                <c:pt idx="3">
                  <c:v>251</c:v>
                </c:pt>
                <c:pt idx="4">
                  <c:v>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61-489D-B922-F36AB43F1A99}"/>
            </c:ext>
          </c:extLst>
        </c:ser>
        <c:dLbls/>
        <c:shape val="box"/>
        <c:axId val="164678656"/>
        <c:axId val="164688640"/>
        <c:axId val="0"/>
      </c:bar3DChart>
      <c:catAx>
        <c:axId val="164678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4688640"/>
        <c:crosses val="autoZero"/>
        <c:auto val="1"/>
        <c:lblAlgn val="ctr"/>
        <c:lblOffset val="100"/>
      </c:catAx>
      <c:valAx>
        <c:axId val="1646886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467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0.01265</cdr:x>
      <cdr:y>0</cdr:y>
    </cdr:from>
    <cdr:to>
      <cdr:x>0.07378</cdr:x>
      <cdr:y>0.87181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116472" y="0"/>
          <a:ext cx="562797" cy="239050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dirty="0"/>
            <a:t>4000</a:t>
          </a:r>
        </a:p>
        <a:p xmlns:a="http://schemas.openxmlformats.org/drawingml/2006/main">
          <a:endParaRPr lang="fr-FR" dirty="0"/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dirty="0"/>
            <a:t>3000</a:t>
          </a:r>
        </a:p>
        <a:p xmlns:a="http://schemas.openxmlformats.org/drawingml/2006/main">
          <a:endParaRPr lang="fr-FR" dirty="0"/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dirty="0"/>
            <a:t>2000</a:t>
          </a:r>
        </a:p>
        <a:p xmlns:a="http://schemas.openxmlformats.org/drawingml/2006/main">
          <a:endParaRPr lang="fr-FR" dirty="0"/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dirty="0"/>
            <a:t>1000</a:t>
          </a:r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dirty="0"/>
            <a:t>500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300"/>
            </a:lvl1pPr>
          </a:lstStyle>
          <a:p>
            <a:fld id="{83555767-6473-4243-BD33-85FA5D69ADB8}" type="datetimeFigureOut">
              <a:rPr lang="fr-FR" smtClean="0"/>
              <a:pPr/>
              <a:t>20/11/2021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7216"/>
            <a:ext cx="2971800" cy="496886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4" y="9447216"/>
            <a:ext cx="2971800" cy="496886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300"/>
            </a:lvl1pPr>
          </a:lstStyle>
          <a:p>
            <a:fld id="{EC1FCDC1-A5B3-4FED-AC25-49D316D19A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095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2" cy="499012"/>
          </a:xfrm>
          <a:prstGeom prst="rect">
            <a:avLst/>
          </a:prstGeom>
        </p:spPr>
        <p:txBody>
          <a:bodyPr vert="horz" lIns="95993" tIns="47998" rIns="95993" bIns="4799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2" cy="499012"/>
          </a:xfrm>
          <a:prstGeom prst="rect">
            <a:avLst/>
          </a:prstGeom>
        </p:spPr>
        <p:txBody>
          <a:bodyPr vert="horz" lIns="95993" tIns="47998" rIns="95993" bIns="47998" rtlCol="0"/>
          <a:lstStyle>
            <a:lvl1pPr algn="r">
              <a:defRPr sz="1300"/>
            </a:lvl1pPr>
          </a:lstStyle>
          <a:p>
            <a:fld id="{AB22D20F-99C6-4529-BD82-761149A374B8}" type="datetimeFigureOut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1425"/>
            <a:ext cx="59690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93" tIns="47998" rIns="95993" bIns="47998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399" cy="3916113"/>
          </a:xfrm>
          <a:prstGeom prst="rect">
            <a:avLst/>
          </a:prstGeom>
        </p:spPr>
        <p:txBody>
          <a:bodyPr vert="horz" lIns="95993" tIns="47998" rIns="95993" bIns="4799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81"/>
            <a:ext cx="2971802" cy="499012"/>
          </a:xfrm>
          <a:prstGeom prst="rect">
            <a:avLst/>
          </a:prstGeom>
        </p:spPr>
        <p:txBody>
          <a:bodyPr vert="horz" lIns="95993" tIns="47998" rIns="95993" bIns="4799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5" y="9446681"/>
            <a:ext cx="2971802" cy="499012"/>
          </a:xfrm>
          <a:prstGeom prst="rect">
            <a:avLst/>
          </a:prstGeom>
        </p:spPr>
        <p:txBody>
          <a:bodyPr vert="horz" lIns="95993" tIns="47998" rIns="95993" bIns="47998" rtlCol="0" anchor="b"/>
          <a:lstStyle>
            <a:lvl1pPr algn="r">
              <a:defRPr sz="1300"/>
            </a:lvl1pPr>
          </a:lstStyle>
          <a:p>
            <a:fld id="{0C723E30-C948-4B8F-A863-F3E835FC682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744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23E30-C948-4B8F-A863-F3E835FC682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5345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1425"/>
            <a:ext cx="5969000" cy="33575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TN" baseline="0" dirty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3CD0-F905-4B2B-93C2-BF65EC04BA48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9E4-CFCB-439D-9FFF-4D9130CEC6E3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4629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8DB2-B6F6-4A96-97EB-E9A88C64314B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6519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4036-07DC-4E3E-B271-8444E492CBFE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5128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AF45-B7A8-4A33-8A55-0E6306369A95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7749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FC89-7983-4A98-B637-F0FE42264C52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020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FBA-D4D4-49BD-A26D-50E0F8FCA850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8506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71BB-ADB2-4477-9FB5-494CE4665A37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698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093-F8E9-47D8-BC0E-FE352F55BC62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5500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B7F-3512-4385-AF80-CB94614DA85B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236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9D02-405D-43B9-ADF5-CCCC716320DD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90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717C-3CD0-4F63-A71F-71D452B32E09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0958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2384-3B61-4A1D-9265-BD9A1E196DA0}" type="datetime1">
              <a:rPr lang="fr-FR" smtClean="0"/>
              <a:pPr/>
              <a:t>20/11/2021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4BD8-9AC0-49F6-87B2-D58775FDE69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628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6587" y="1327572"/>
            <a:ext cx="1067576" cy="124801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99654" y="115647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TN" b="1" dirty="0">
                <a:solidFill>
                  <a:srgbClr val="0070C0"/>
                </a:solidFill>
              </a:rPr>
              <a:t>الجمهورية التونسية</a:t>
            </a:r>
          </a:p>
          <a:p>
            <a:pPr algn="just" rtl="1"/>
            <a:r>
              <a:rPr lang="ar-TN" b="1" dirty="0"/>
              <a:t>      </a:t>
            </a:r>
            <a:r>
              <a:rPr lang="ar-TN" b="1" dirty="0">
                <a:solidFill>
                  <a:srgbClr val="0070C0"/>
                </a:solidFill>
              </a:rPr>
              <a:t>وزارة الشؤون المحلية والبيئة</a:t>
            </a:r>
          </a:p>
          <a:p>
            <a:pPr algn="ctr" rtl="1"/>
            <a:r>
              <a:rPr lang="ar-TN" b="1" dirty="0">
                <a:solidFill>
                  <a:srgbClr val="0070C0"/>
                </a:solidFill>
              </a:rPr>
              <a:t>بلدية منوبة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43938" y="2990927"/>
            <a:ext cx="8568952" cy="18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TN" sz="3600" b="1" dirty="0">
                <a:solidFill>
                  <a:srgbClr val="002060"/>
                </a:solidFill>
              </a:rPr>
              <a:t>التشخيص المالي لبرنامج الاستثمار التشاركي</a:t>
            </a:r>
          </a:p>
          <a:p>
            <a:pPr algn="ctr" rtl="1">
              <a:lnSpc>
                <a:spcPct val="200000"/>
              </a:lnSpc>
            </a:pPr>
            <a:r>
              <a:rPr lang="ar-TN" sz="3600" b="1" dirty="0">
                <a:solidFill>
                  <a:srgbClr val="002060"/>
                </a:solidFill>
              </a:rPr>
              <a:t>لسنة </a:t>
            </a:r>
            <a:r>
              <a:rPr lang="fr-FR" sz="3600" b="1" dirty="0">
                <a:solidFill>
                  <a:srgbClr val="002060"/>
                </a:solidFill>
              </a:rPr>
              <a:t>2022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3703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51044" y="69674"/>
            <a:ext cx="6141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/>
              </a:rPr>
              <a:t>4 - </a:t>
            </a:r>
            <a:r>
              <a:rPr kumimoji="0" lang="x-non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/>
              </a:rPr>
              <a:t>ال</a:t>
            </a:r>
            <a:r>
              <a:rPr kumimoji="0" lang="ar-T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alibri"/>
              </a:rPr>
              <a:t>مؤشرات المالية للفترة من  سنة 2015 إلى سنة </a:t>
            </a:r>
            <a:r>
              <a:rPr lang="fr-FR" sz="2000" b="1" dirty="0">
                <a:latin typeface="Calibri"/>
                <a:ea typeface="Calibri" pitchFamily="34" charset="0"/>
                <a:cs typeface="Calibri"/>
              </a:rPr>
              <a:t>2020</a:t>
            </a:r>
            <a:r>
              <a:rPr lang="ar-TN" sz="2000" b="1" dirty="0">
                <a:latin typeface="Calibri"/>
                <a:ea typeface="Calibri" pitchFamily="34" charset="0"/>
                <a:cs typeface="Calibri"/>
              </a:rPr>
              <a:t> </a:t>
            </a:r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xmlns="" val="952613079"/>
              </p:ext>
            </p:extLst>
          </p:nvPr>
        </p:nvGraphicFramePr>
        <p:xfrm>
          <a:off x="1795752" y="3640015"/>
          <a:ext cx="8324194" cy="273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1391728"/>
              </p:ext>
            </p:extLst>
          </p:nvPr>
        </p:nvGraphicFramePr>
        <p:xfrm>
          <a:off x="1245479" y="527458"/>
          <a:ext cx="8975210" cy="2928596"/>
        </p:xfrm>
        <a:graphic>
          <a:graphicData uri="http://schemas.openxmlformats.org/drawingml/2006/table">
            <a:tbl>
              <a:tblPr rtl="1"/>
              <a:tblGrid>
                <a:gridCol w="3305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3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3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3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39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39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58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latin typeface="Calibri"/>
                          <a:ea typeface="Calibri"/>
                          <a:cs typeface="Calibri"/>
                        </a:rPr>
                        <a:t>البيانــات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2016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2017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2018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2019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6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b="1" dirty="0">
                          <a:latin typeface="Calibri"/>
                          <a:ea typeface="Calibri"/>
                          <a:cs typeface="Calibri"/>
                        </a:rPr>
                        <a:t>نسبة الموارد الذاتية من الموارد المالية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60.34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66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%65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69 %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58,45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% 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b="1" dirty="0">
                          <a:latin typeface="Calibri"/>
                          <a:ea typeface="Calibri"/>
                          <a:cs typeface="Calibri"/>
                        </a:rPr>
                        <a:t>نسبة </a:t>
                      </a:r>
                      <a:r>
                        <a:rPr lang="x-none" sz="1600" b="1" dirty="0" err="1">
                          <a:latin typeface="Calibri"/>
                          <a:ea typeface="Calibri"/>
                          <a:cs typeface="Calibri"/>
                        </a:rPr>
                        <a:t>التاجير</a:t>
                      </a:r>
                      <a:r>
                        <a:rPr lang="x-none" sz="1600" b="1" dirty="0">
                          <a:latin typeface="Calibri"/>
                          <a:ea typeface="Calibri"/>
                          <a:cs typeface="Calibri"/>
                        </a:rPr>
                        <a:t> من الموارد الذاتية المحققة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75.75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70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%70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69,9 %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95,17 %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نسبة التأجير من الموارد المالية الاعتيادية 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45,4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46,7%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45,5%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47,8%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55,3</a:t>
                      </a:r>
                      <a:r>
                        <a:rPr lang="ar-TN" sz="1400" b="1" kern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600" b="1" dirty="0">
                          <a:latin typeface="Calibri"/>
                          <a:ea typeface="Calibri"/>
                          <a:cs typeface="Calibri"/>
                        </a:rPr>
                        <a:t>نسبة </a:t>
                      </a:r>
                      <a:r>
                        <a:rPr lang="x-none" sz="1600" b="1" dirty="0" err="1">
                          <a:latin typeface="Calibri"/>
                          <a:ea typeface="Calibri"/>
                          <a:cs typeface="Calibri"/>
                        </a:rPr>
                        <a:t>التاجير</a:t>
                      </a:r>
                      <a:r>
                        <a:rPr lang="x-none" sz="1600" b="1" dirty="0">
                          <a:latin typeface="Calibri"/>
                          <a:ea typeface="Calibri"/>
                          <a:cs typeface="Calibri"/>
                        </a:rPr>
                        <a:t> من </a:t>
                      </a:r>
                      <a:r>
                        <a:rPr lang="ar-TN" sz="1600" b="1" dirty="0">
                          <a:latin typeface="Calibri"/>
                          <a:ea typeface="Calibri"/>
                          <a:cs typeface="Calibri"/>
                        </a:rPr>
                        <a:t>نفقات العنوان الاول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53.74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55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%59.8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58 %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59 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latin typeface="Calibri"/>
                          <a:ea typeface="Calibri"/>
                          <a:cs typeface="Calibri"/>
                        </a:rPr>
                        <a:t>نسبة الديون المسددة من نفقات العنوان الاول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9.7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5,5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 % 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%5.5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9,6 %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7,71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1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latin typeface="Calibri"/>
                          <a:ea typeface="Calibri"/>
                          <a:cs typeface="Calibri"/>
                        </a:rPr>
                        <a:t>نسبة تحقيق</a:t>
                      </a:r>
                      <a:r>
                        <a:rPr lang="ar-TN" sz="1600" b="1" baseline="0" dirty="0">
                          <a:latin typeface="Calibri"/>
                          <a:ea typeface="Calibri"/>
                          <a:cs typeface="Calibri"/>
                        </a:rPr>
                        <a:t> الميزانية</a:t>
                      </a:r>
                      <a:endParaRPr lang="fr-F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100.74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100,31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100,5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115 %</a:t>
                      </a: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100,92</a:t>
                      </a:r>
                      <a:r>
                        <a:rPr lang="ar-TN" sz="1400" b="1" kern="120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2069" marR="620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341460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090688" y="156335"/>
            <a:ext cx="3312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Calibri"/>
              </a:rPr>
              <a:t>موارد العنوان الثاني </a:t>
            </a:r>
            <a:r>
              <a:rPr kumimoji="0" lang="ar-TN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Calibri"/>
              </a:rPr>
              <a:t>:</a:t>
            </a:r>
            <a:endParaRPr kumimoji="0" lang="ar-TN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alibri"/>
              <a:cs typeface="Calibri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672370"/>
              </p:ext>
            </p:extLst>
          </p:nvPr>
        </p:nvGraphicFramePr>
        <p:xfrm>
          <a:off x="1960685" y="706605"/>
          <a:ext cx="8097210" cy="2160241"/>
        </p:xfrm>
        <a:graphic>
          <a:graphicData uri="http://schemas.openxmlformats.org/drawingml/2006/table">
            <a:tbl>
              <a:tblPr rtl="1"/>
              <a:tblGrid>
                <a:gridCol w="1991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0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0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2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05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68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البيانات</a:t>
                      </a:r>
                      <a:endParaRPr lang="fr-FR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alibri"/>
                          <a:cs typeface="Calibri"/>
                        </a:rPr>
                        <a:t>2016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200" b="1" dirty="0">
                          <a:latin typeface="Calibri"/>
                          <a:cs typeface="Calibri"/>
                        </a:rPr>
                        <a:t>2017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latin typeface="Calibri"/>
                          <a:cs typeface="Calibri"/>
                        </a:rPr>
                        <a:t>2018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منح التجهيز </a:t>
                      </a:r>
                      <a:endParaRPr lang="fr-FR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358.619.587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313,423,631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406.445,074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682,771,379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843,449,088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مدخرات و موارد مختلفة </a:t>
                      </a:r>
                      <a:endParaRPr lang="fr-FR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3.102.296.183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3,215,636,401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2.401.270,487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2,735,445,171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3,635,059,209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موارد القروض </a:t>
                      </a:r>
                      <a:endParaRPr lang="fr-FR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573.270.691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205,110,326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211.557,284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110,317,341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230,297,341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فواضل العنوان الاول</a:t>
                      </a:r>
                      <a:endParaRPr lang="fr-FR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62.102.802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200" b="1" dirty="0">
                          <a:latin typeface="Calibri"/>
                          <a:cs typeface="Calibri"/>
                        </a:rPr>
                        <a:t>642,913,401</a:t>
                      </a:r>
                      <a:endParaRPr lang="fr-FR" sz="12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1056.050,601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942,731,195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310,862,569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xmlns="" val="4042601579"/>
              </p:ext>
            </p:extLst>
          </p:nvPr>
        </p:nvGraphicFramePr>
        <p:xfrm>
          <a:off x="875211" y="3409405"/>
          <a:ext cx="9206411" cy="274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211771" y="3429000"/>
            <a:ext cx="744584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/>
              <a:t>مليون دينار </a:t>
            </a:r>
            <a:endParaRPr lang="fr-FR" dirty="0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10F8975D-7887-48EA-8A70-7B2A84699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0116633"/>
              </p:ext>
            </p:extLst>
          </p:nvPr>
        </p:nvGraphicFramePr>
        <p:xfrm>
          <a:off x="800101" y="706604"/>
          <a:ext cx="1160584" cy="2160241"/>
        </p:xfrm>
        <a:graphic>
          <a:graphicData uri="http://schemas.openxmlformats.org/drawingml/2006/table">
            <a:tbl>
              <a:tblPr rtl="1"/>
              <a:tblGrid>
                <a:gridCol w="11605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68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معدل النمو السنوي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23,8 </a:t>
                      </a: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% 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4 %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-20 %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3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49,5 %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824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46294" y="222043"/>
            <a:ext cx="3419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Calibri"/>
              </a:rPr>
              <a:t>نفقات العنوان الثاني </a:t>
            </a:r>
            <a:r>
              <a:rPr kumimoji="0" lang="ar-TN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Calibri"/>
              </a:rPr>
              <a:t> :</a:t>
            </a:r>
            <a:endParaRPr kumimoji="0" lang="ar-TN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alibri"/>
              <a:cs typeface="Calibri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5659692"/>
              </p:ext>
            </p:extLst>
          </p:nvPr>
        </p:nvGraphicFramePr>
        <p:xfrm>
          <a:off x="1090248" y="920517"/>
          <a:ext cx="8900775" cy="1598695"/>
        </p:xfrm>
        <a:graphic>
          <a:graphicData uri="http://schemas.openxmlformats.org/drawingml/2006/table">
            <a:tbl>
              <a:tblPr rtl="1"/>
              <a:tblGrid>
                <a:gridCol w="1918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8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7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8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26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49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218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Calibri"/>
                          <a:ea typeface="Calibri"/>
                          <a:cs typeface="Calibri"/>
                        </a:rPr>
                        <a:t>البيــانــات</a:t>
                      </a:r>
                      <a:endParaRPr lang="fr-FR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latin typeface="Calibri"/>
                          <a:cs typeface="Calibri"/>
                        </a:rPr>
                        <a:t>2016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b="1" dirty="0">
                          <a:latin typeface="Calibri"/>
                          <a:cs typeface="Calibri"/>
                        </a:rPr>
                        <a:t>2017</a:t>
                      </a:r>
                      <a:endParaRPr lang="fr-FR" sz="18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b="1" dirty="0">
                          <a:latin typeface="Calibri"/>
                          <a:cs typeface="Calibri"/>
                        </a:rPr>
                        <a:t>2018</a:t>
                      </a:r>
                      <a:endParaRPr lang="fr-FR" sz="1800" b="1" dirty="0">
                        <a:latin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8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2020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1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الاستثمارات المباشرة </a:t>
                      </a:r>
                      <a:endParaRPr lang="fr-F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1.579.229,559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1.878.933,282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1006.527,955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319,173,692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1,122,675,116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6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أصل الدين </a:t>
                      </a:r>
                      <a:endParaRPr lang="fr-F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253.766,778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259.483,190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200" b="1" dirty="0">
                          <a:latin typeface="Calibri"/>
                          <a:cs typeface="Calibri"/>
                        </a:rPr>
                        <a:t>233.635,332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251,845,584</a:t>
                      </a: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2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234,819,416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0551" marR="60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723796" y="2813904"/>
            <a:ext cx="744584" cy="757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dirty="0"/>
              <a:t>مليون دينار </a:t>
            </a:r>
            <a:endParaRPr lang="fr-FR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BE40D14F-0D76-4539-B10D-6CA93055B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57639087"/>
              </p:ext>
            </p:extLst>
          </p:nvPr>
        </p:nvGraphicFramePr>
        <p:xfrm>
          <a:off x="1606734" y="2883877"/>
          <a:ext cx="8553266" cy="325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530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052" y="116632"/>
            <a:ext cx="11250556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TN" sz="2000" b="1" dirty="0">
                <a:ln/>
              </a:rPr>
              <a:t>حوصلة حول  مشروع ميزانية سنة 2022/2021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03384" y="613628"/>
          <a:ext cx="10865224" cy="5619093"/>
        </p:xfrm>
        <a:graphic>
          <a:graphicData uri="http://schemas.openxmlformats.org/drawingml/2006/table">
            <a:tbl>
              <a:tblPr/>
              <a:tblGrid>
                <a:gridCol w="215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8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90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208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61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56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الملاحظات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latin typeface="Calibri"/>
                          <a:ea typeface="Times New Roman"/>
                          <a:cs typeface="Arial"/>
                        </a:rPr>
                        <a:t>نسبة التطور او الانخفاض  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النسبة  </a:t>
                      </a:r>
                      <a:r>
                        <a:rPr lang="fr-FR" sz="1200" b="1" dirty="0"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المبرمج سنة </a:t>
                      </a:r>
                      <a:r>
                        <a:rPr lang="ar-TN" sz="1200" b="1" dirty="0">
                          <a:latin typeface="Calibri"/>
                          <a:ea typeface="Times New Roman"/>
                          <a:cs typeface="Arial"/>
                        </a:rPr>
                        <a:t>2022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النسبة 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المبرمج سنة </a:t>
                      </a:r>
                      <a:r>
                        <a:rPr lang="ar-TN" sz="1200" b="1" dirty="0">
                          <a:latin typeface="Calibri"/>
                          <a:ea typeface="Times New Roman"/>
                          <a:cs typeface="Arial"/>
                        </a:rPr>
                        <a:t> 2021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بيان الموارد و النفقات </a:t>
                      </a:r>
                      <a:endParaRPr lang="fr-FR" sz="1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1,83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Arial"/>
                        </a:rPr>
                        <a:t>66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3,714,823,000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67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3,647,760,000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الموارد الذاتية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موارد العنوان الأول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6,64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Arial"/>
                        </a:rPr>
                        <a:t>34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1,927,701,000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1,807,606,000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مساهمة الدولة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3,43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5,642,524,000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5,455,366,000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الجملة</a:t>
                      </a: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7,79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60,9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3,368,590,081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57,4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3,125,000,000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>
                          <a:latin typeface="Calibri"/>
                          <a:ea typeface="Times New Roman"/>
                          <a:cs typeface="Arial"/>
                        </a:rPr>
                        <a:t>نفقات ال</a:t>
                      </a:r>
                      <a:r>
                        <a:rPr lang="ar-TN" sz="1600" b="1" i="1">
                          <a:latin typeface="Calibri"/>
                          <a:ea typeface="Times New Roman"/>
                          <a:cs typeface="Arial"/>
                        </a:rPr>
                        <a:t>تأجير </a:t>
                      </a:r>
                      <a:endParaRPr lang="fr-F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نفقات العنوان الأول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5,02%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36,9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2,043,180,000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39,5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2,151,180,0000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التسيير و التدخل العمومي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1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-22,63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2,36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130,753,919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3,1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169,000,000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فوائد الدين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1,42 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5,522,524,000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5,445,180,000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الجملة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19,68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25,20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1,313,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295</a:t>
                      </a: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,304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19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1,097,789,752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Arial"/>
                        </a:rPr>
                        <a:t>منح التجهيز </a:t>
                      </a:r>
                      <a:endParaRPr lang="fr-F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موارد العنوان الثاني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-17,15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67,26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3,507,654,100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73,3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4,233,945,376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Calibri"/>
                          <a:ea typeface="Times New Roman"/>
                          <a:cs typeface="Arial"/>
                        </a:rPr>
                        <a:t>مداخيل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 و موارد مختلفة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-12,01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Arial"/>
                        </a:rPr>
                        <a:t>7,22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375,885,528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dirty="0">
                          <a:latin typeface="Calibri"/>
                          <a:ea typeface="Times New Roman"/>
                          <a:cs typeface="Arial"/>
                        </a:rPr>
                        <a:t>7,4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427,238,408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موارد الاقتراض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////////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0,34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17,663,021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03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Arial"/>
                        </a:rPr>
                        <a:t>17.663.021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Calibri"/>
                          <a:ea typeface="Times New Roman"/>
                          <a:cs typeface="Arial"/>
                        </a:rPr>
                        <a:t>اعتمادات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 محالة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42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-9,73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5,214,497,953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fr-FR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Times New Roman"/>
                          <a:cs typeface="Arial"/>
                        </a:rPr>
                        <a:t>5,776,636,557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الجملة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71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00760" algn="ctr"/>
                          <a:tab pos="2002155" algn="r"/>
                        </a:tabLs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7,3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95,3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5,066,834,932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94,5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5,466,159,536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الاستثمارات المباشرة </a:t>
                      </a:r>
                      <a:endParaRPr lang="ar-TN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نفقات العنوان الثاني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01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-17,49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4,7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250,000,000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5,2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303,000,000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خلاصة أصل الدين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7,84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5,316,834,932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Times New Roman"/>
                          <a:cs typeface="Arial"/>
                        </a:rPr>
                        <a:t>5,769,159,536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الجملة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04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////////////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latin typeface="Calibri"/>
                          <a:ea typeface="Times New Roman"/>
                          <a:cs typeface="Arial"/>
                        </a:rPr>
                        <a:t>0,33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17,663,021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>
                          <a:latin typeface="Calibri"/>
                          <a:ea typeface="Times New Roman"/>
                          <a:cs typeface="Arial"/>
                        </a:rPr>
                        <a:t>0,3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Times New Roman"/>
                          <a:cs typeface="Arial"/>
                        </a:rPr>
                        <a:t>17.663.021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Calibri"/>
                          <a:ea typeface="Times New Roman"/>
                          <a:cs typeface="Arial"/>
                        </a:rPr>
                        <a:t>اعتمادات</a:t>
                      </a:r>
                      <a:r>
                        <a:rPr lang="ar-SA" sz="16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محالة</a:t>
                      </a:r>
                      <a:r>
                        <a:rPr lang="ar-SA" sz="16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7,81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Times New Roman"/>
                          <a:cs typeface="Arial"/>
                        </a:rPr>
                        <a:t>////////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5,334,497,953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Times New Roman"/>
                          <a:cs typeface="Arial"/>
                        </a:rPr>
                        <a:t>/////////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Times New Roman"/>
                          <a:cs typeface="Arial"/>
                        </a:rPr>
                        <a:t>5,786,822,557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الجملة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4000" dirty="0"/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257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-3,33 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Times New Roman"/>
                          <a:cs typeface="Arial"/>
                        </a:rPr>
                        <a:t>/////////</a:t>
                      </a: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10,857,021,953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Calibri"/>
                          <a:ea typeface="Times New Roman"/>
                          <a:cs typeface="Arial"/>
                        </a:rPr>
                        <a:t>/////////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Times New Roman"/>
                          <a:cs typeface="Arial"/>
                        </a:rPr>
                        <a:t>11,232,002,557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Arial"/>
                        </a:rPr>
                        <a:t>المجموع العام </a:t>
                      </a:r>
                      <a:endParaRPr lang="fr-F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713" marR="5871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276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54540" y="3135807"/>
            <a:ext cx="7296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9600" dirty="0">
                <a:solidFill>
                  <a:srgbClr val="0070C0"/>
                </a:solidFill>
              </a:rPr>
              <a:t>التشخيص المالي </a:t>
            </a:r>
            <a:endParaRPr lang="fr-FR" sz="9600" dirty="0">
              <a:solidFill>
                <a:srgbClr val="0070C0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3090" y="707092"/>
            <a:ext cx="1177009" cy="137594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643090" y="2083032"/>
            <a:ext cx="155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24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0476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0837" y="73394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TN" sz="3200" dirty="0"/>
          </a:p>
          <a:p>
            <a:pPr marL="0" indent="0" algn="ctr">
              <a:buNone/>
            </a:pPr>
            <a:endParaRPr lang="ar-TN" sz="3200" dirty="0"/>
          </a:p>
          <a:p>
            <a:pPr marL="0" indent="0" algn="ctr">
              <a:buNone/>
            </a:pPr>
            <a:r>
              <a:rPr lang="ar-TN" sz="3200" dirty="0"/>
              <a:t>الوضع المالي لبلدية منوبة</a:t>
            </a:r>
          </a:p>
          <a:p>
            <a:pPr marL="0" indent="0" algn="ctr">
              <a:buNone/>
            </a:pPr>
            <a:r>
              <a:rPr lang="ar-TN" sz="3200" dirty="0"/>
              <a:t> من سنة   2016 الى سنة 2020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337" y="605678"/>
            <a:ext cx="1067576" cy="124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881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203649" y="574551"/>
            <a:ext cx="917095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2000" b="1" dirty="0"/>
              <a:t>الوضعية المالية لبلدية منوبة خلال خمس سنوات</a:t>
            </a:r>
          </a:p>
          <a:p>
            <a:pPr algn="ctr" rtl="1"/>
            <a:r>
              <a:rPr lang="ar-TN" sz="2400" b="1" dirty="0"/>
              <a:t> من</a:t>
            </a:r>
            <a:r>
              <a:rPr lang="ar-TN" b="1" dirty="0"/>
              <a:t> 2016الى </a:t>
            </a:r>
            <a:r>
              <a:rPr lang="fr-FR" b="1" dirty="0"/>
              <a:t>2020 </a:t>
            </a:r>
            <a:endParaRPr lang="fr-FR" dirty="0"/>
          </a:p>
          <a:p>
            <a:pPr algn="just" rtl="1"/>
            <a:r>
              <a:rPr lang="ar-TN" sz="2000" b="1" dirty="0"/>
              <a:t>1</a:t>
            </a:r>
          </a:p>
          <a:p>
            <a:pPr algn="just" rtl="1"/>
            <a:r>
              <a:rPr lang="ar-TN" sz="2000" b="1" dirty="0"/>
              <a:t> - </a:t>
            </a:r>
            <a:r>
              <a:rPr lang="x-none" sz="2000" b="1" dirty="0"/>
              <a:t>تطور م</a:t>
            </a:r>
            <a:r>
              <a:rPr lang="ar-TN" sz="2000" b="1" dirty="0"/>
              <a:t>وارد ميزانية البلدية من سنة </a:t>
            </a:r>
            <a:r>
              <a:rPr lang="fr-FR" sz="2000" b="1" dirty="0"/>
              <a:t>2016 </a:t>
            </a:r>
            <a:r>
              <a:rPr lang="ar-TN" sz="2000" b="1" dirty="0"/>
              <a:t>إلى سنة</a:t>
            </a:r>
            <a:r>
              <a:rPr lang="fr-FR" sz="2000" b="1" dirty="0"/>
              <a:t> 2020</a:t>
            </a:r>
            <a:r>
              <a:rPr lang="ar-TN" sz="2400" b="1" dirty="0"/>
              <a:t>:</a:t>
            </a:r>
            <a:endParaRPr lang="fr-FR" sz="2400" dirty="0"/>
          </a:p>
          <a:p>
            <a:pPr algn="ctr" rtl="1"/>
            <a:endParaRPr lang="fr-FR" dirty="0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xmlns="" val="1013596574"/>
              </p:ext>
            </p:extLst>
          </p:nvPr>
        </p:nvGraphicFramePr>
        <p:xfrm>
          <a:off x="2640813" y="3956179"/>
          <a:ext cx="8164562" cy="222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3364735"/>
              </p:ext>
            </p:extLst>
          </p:nvPr>
        </p:nvGraphicFramePr>
        <p:xfrm>
          <a:off x="1847850" y="2096749"/>
          <a:ext cx="9082448" cy="1500082"/>
        </p:xfrm>
        <a:graphic>
          <a:graphicData uri="http://schemas.openxmlformats.org/drawingml/2006/table">
            <a:tbl>
              <a:tblPr rtl="1"/>
              <a:tblGrid>
                <a:gridCol w="11700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2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3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69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1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10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068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28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noProof="0" dirty="0">
                          <a:latin typeface="Calibri"/>
                          <a:ea typeface="Calibri"/>
                          <a:cs typeface="Calibri"/>
                        </a:rPr>
                        <a:t>الموارد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2016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400" b="1" dirty="0">
                          <a:latin typeface="Calibri"/>
                          <a:cs typeface="Calibri"/>
                        </a:rPr>
                        <a:t>2017</a:t>
                      </a:r>
                      <a:endParaRPr lang="fr-FR" sz="1400" b="1" dirty="0">
                        <a:latin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400" b="1" dirty="0">
                          <a:latin typeface="Calibri"/>
                          <a:cs typeface="Calibri"/>
                        </a:rPr>
                        <a:t>2018</a:t>
                      </a:r>
                      <a:endParaRPr lang="fr-FR" sz="1400" b="1" dirty="0">
                        <a:latin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2019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/>
                        <a:t>2020</a:t>
                      </a:r>
                      <a:endParaRPr lang="fr-FR" dirty="0"/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dirty="0">
                          <a:latin typeface="Calibri"/>
                          <a:ea typeface="Calibri"/>
                          <a:cs typeface="Calibri"/>
                        </a:rPr>
                        <a:t>معدل النمو السنوي</a:t>
                      </a:r>
                      <a:endParaRPr lang="fr-F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1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موارد العنوان </a:t>
                      </a:r>
                      <a:r>
                        <a:rPr lang="fr-FR" sz="1400" b="1" dirty="0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fr-FR" sz="14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/>
                        <a:t>4.156.025,416</a:t>
                      </a:r>
                      <a:endParaRPr lang="fr-FR" sz="1300" b="1" dirty="0"/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4.256,466,267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4.493.520,976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5</a:t>
                      </a:r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,</a:t>
                      </a:r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303</a:t>
                      </a:r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,</a:t>
                      </a:r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569</a:t>
                      </a:r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,</a:t>
                      </a:r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540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5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139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309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404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r>
                        <a:rPr lang="ar-TN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r>
                        <a:rPr lang="fr-FR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45%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8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موارد العنوان </a:t>
                      </a:r>
                      <a:r>
                        <a:rPr lang="fr-FR" sz="1400" b="1" dirty="0">
                          <a:latin typeface="Calibri"/>
                          <a:ea typeface="Calibri"/>
                          <a:cs typeface="Calibri"/>
                        </a:rPr>
                        <a:t>II</a:t>
                      </a:r>
                      <a:endParaRPr lang="fr-F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dirty="0"/>
                        <a:t>4.051.489,482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3.751,833,759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3.036.908,988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3,546,196,912</a:t>
                      </a:r>
                      <a:endParaRPr lang="fr-FR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4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744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672</a:t>
                      </a:r>
                      <a:r>
                        <a:rPr lang="ar-TN" sz="1400" b="1" dirty="0"/>
                        <a:t>,</a:t>
                      </a:r>
                      <a:r>
                        <a:rPr lang="fr-FR" sz="1400" b="1" dirty="0"/>
                        <a:t>659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4,03%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26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203649" y="574551"/>
            <a:ext cx="9170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000" b="1" dirty="0"/>
              <a:t>2 - </a:t>
            </a:r>
            <a:r>
              <a:rPr lang="x-none" sz="2000" b="1" dirty="0"/>
              <a:t>تطور </a:t>
            </a:r>
            <a:r>
              <a:rPr lang="ar-TN" sz="2000" b="1" dirty="0"/>
              <a:t>نفقات ميزانية البلدية من سنة 2016 إلى سنة 2020</a:t>
            </a:r>
            <a:r>
              <a:rPr lang="ar-TN" sz="2400" b="1" dirty="0"/>
              <a:t>:</a:t>
            </a:r>
            <a:endParaRPr lang="fr-FR" sz="2400" dirty="0"/>
          </a:p>
          <a:p>
            <a:pPr algn="ctr" rtl="1"/>
            <a:endParaRPr lang="fr-FR" dirty="0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xmlns="" val="2324602855"/>
              </p:ext>
            </p:extLst>
          </p:nvPr>
        </p:nvGraphicFramePr>
        <p:xfrm>
          <a:off x="2459865" y="3686476"/>
          <a:ext cx="8512935" cy="222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006856"/>
              </p:ext>
            </p:extLst>
          </p:nvPr>
        </p:nvGraphicFramePr>
        <p:xfrm>
          <a:off x="2453880" y="1663612"/>
          <a:ext cx="8650014" cy="1500082"/>
        </p:xfrm>
        <a:graphic>
          <a:graphicData uri="http://schemas.openxmlformats.org/drawingml/2006/table">
            <a:tbl>
              <a:tblPr rtl="1"/>
              <a:tblGrid>
                <a:gridCol w="11700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2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3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69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1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10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44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28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noProof="0" dirty="0">
                          <a:latin typeface="Calibri"/>
                          <a:ea typeface="Calibri"/>
                          <a:cs typeface="Calibri"/>
                        </a:rPr>
                        <a:t>الموارد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2016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400" b="1" dirty="0">
                          <a:latin typeface="Calibri"/>
                          <a:cs typeface="Calibri"/>
                        </a:rPr>
                        <a:t>2017</a:t>
                      </a:r>
                      <a:endParaRPr lang="fr-FR" sz="1400" b="1" dirty="0">
                        <a:latin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400" b="1" dirty="0">
                          <a:latin typeface="Calibri"/>
                          <a:cs typeface="Calibri"/>
                        </a:rPr>
                        <a:t>2018</a:t>
                      </a:r>
                      <a:endParaRPr lang="fr-FR" sz="1400" b="1" dirty="0">
                        <a:latin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/>
                        <a:t>2020</a:t>
                      </a:r>
                      <a:endParaRPr lang="fr-FR" b="1" dirty="0"/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b="1" dirty="0">
                          <a:latin typeface="Calibri"/>
                          <a:ea typeface="Calibri"/>
                          <a:cs typeface="Calibri"/>
                        </a:rPr>
                        <a:t>معدل النمو السنوي</a:t>
                      </a:r>
                      <a:endParaRPr lang="fr-F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41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نفقات </a:t>
                      </a:r>
                      <a:r>
                        <a:rPr lang="fr-FR" sz="1400" b="1" dirty="0"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endParaRPr lang="fr-FR" sz="1400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dirty="0"/>
                        <a:t>3.534.998,614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3.613.552,868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3.437.470,375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4,360,838,340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4,828,446,835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8,11 %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8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نفقات </a:t>
                      </a:r>
                      <a:r>
                        <a:rPr lang="fr-FR" sz="1400" b="1" dirty="0">
                          <a:latin typeface="Calibri"/>
                          <a:ea typeface="Calibri"/>
                          <a:cs typeface="Calibri"/>
                        </a:rPr>
                        <a:t>II</a:t>
                      </a:r>
                      <a:endParaRPr lang="fr-F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dirty="0"/>
                        <a:t>1.832.945,952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2.138.416,472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1.240.163,287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571,019,296</a:t>
                      </a:r>
                      <a:endParaRPr lang="fr-FR" sz="13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TN" sz="1200" b="1" dirty="0"/>
                        <a:t>1,357,494,532</a:t>
                      </a:r>
                      <a:endParaRPr lang="fr-FR" sz="1200" b="1" dirty="0"/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Arial"/>
                        </a:rPr>
                        <a:t>-7,23%</a:t>
                      </a:r>
                    </a:p>
                  </a:txBody>
                  <a:tcPr marL="62122" marR="621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50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xmlns="" val="2377928746"/>
              </p:ext>
            </p:extLst>
          </p:nvPr>
        </p:nvGraphicFramePr>
        <p:xfrm>
          <a:off x="1258504" y="254685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27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22984" y="550954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000" b="1" dirty="0"/>
              <a:t>2 - </a:t>
            </a:r>
            <a:r>
              <a:rPr lang="x-none" sz="2000" b="1" dirty="0"/>
              <a:t>تطور ميزانية البلدية من سنة</a:t>
            </a:r>
            <a:r>
              <a:rPr lang="ar-TN" sz="2000" b="1" dirty="0"/>
              <a:t>  2016 </a:t>
            </a:r>
            <a:r>
              <a:rPr lang="x-none" sz="2000" b="1" dirty="0"/>
              <a:t>إلى سنة </a:t>
            </a:r>
            <a:r>
              <a:rPr lang="ar-TN" sz="2000" b="1" dirty="0"/>
              <a:t>2020 على مستوى الموارد (المحقّقة) </a:t>
            </a:r>
            <a:r>
              <a:rPr lang="x-none" sz="2000" b="1" dirty="0"/>
              <a:t>:</a:t>
            </a:r>
            <a:endParaRPr lang="fr-FR" sz="20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794351"/>
              </p:ext>
            </p:extLst>
          </p:nvPr>
        </p:nvGraphicFramePr>
        <p:xfrm>
          <a:off x="1022984" y="1518066"/>
          <a:ext cx="10115484" cy="4433830"/>
        </p:xfrm>
        <a:graphic>
          <a:graphicData uri="http://schemas.openxmlformats.org/drawingml/2006/table">
            <a:tbl>
              <a:tblPr rtl="1"/>
              <a:tblGrid>
                <a:gridCol w="1403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6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6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61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61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15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47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76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6283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22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>
                          <a:latin typeface="Calibri"/>
                          <a:ea typeface="Calibri"/>
                          <a:cs typeface="Calibri"/>
                        </a:rPr>
                        <a:t>البيانات</a:t>
                      </a:r>
                      <a:endParaRPr lang="fr-FR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Calibri"/>
                          <a:cs typeface="Calibri"/>
                        </a:rPr>
                        <a:t>2016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2017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2018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المعدّل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النسبة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معدل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النمو السنوي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7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موارد العنوان الاوّل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4.156.025.416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4.256.466.267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4.493.520,976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5,303,569,540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Calibri"/>
                        </a:rPr>
                        <a:t>5,139,309,404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4,669,778,320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r>
                        <a:rPr lang="ar-TN" sz="1050" b="1" baseline="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050" b="1" baseline="0" dirty="0"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endParaRPr lang="fr-FR" sz="105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baseline="0" dirty="0">
                          <a:latin typeface="Calibri"/>
                          <a:ea typeface="Calibri"/>
                          <a:cs typeface="Calibri"/>
                        </a:rPr>
                        <a:t>5,45 %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8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المعلوم على العقارات المبنية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401.108.591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484.652.894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415.230,432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479,717,683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247,418,696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405,625,659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r>
                        <a:rPr lang="fr-FR" sz="105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 8,68</a:t>
                      </a:r>
                      <a:endParaRPr lang="fr-FR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u="none" dirty="0"/>
                        <a:t>-11,37 %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7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المعلوم على الاراضي غير المبنية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250.202.522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267.961.160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292.537,462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339,715,541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380,928,809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306,269,098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,5</a:t>
                      </a:r>
                      <a:r>
                        <a:rPr lang="ar-TN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r>
                        <a:rPr lang="ar-TN" sz="105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05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r>
                        <a:rPr lang="ar-TN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endParaRPr lang="fr-FR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latin typeface="+mj-lt"/>
                        </a:rPr>
                        <a:t>11,08 %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2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المعلوم على المؤسسات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925.021.606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1.046.545.626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Calibri"/>
                        </a:rPr>
                        <a:t>1.291, 306,875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1,406,221,257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1,375,004,208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1,208,819,914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%</a:t>
                      </a:r>
                      <a:r>
                        <a:rPr lang="fr-FR" sz="105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 25,88</a:t>
                      </a:r>
                      <a:endParaRPr lang="fr-FR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latin typeface="+mj-lt"/>
                        </a:rPr>
                        <a:t>10,47 %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11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 err="1">
                          <a:latin typeface="Calibri"/>
                          <a:ea typeface="Calibri"/>
                          <a:cs typeface="Calibri"/>
                        </a:rPr>
                        <a:t>مداخيل</a:t>
                      </a: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x-none" sz="1200" b="1" dirty="0" err="1">
                          <a:latin typeface="Calibri"/>
                          <a:ea typeface="Calibri"/>
                          <a:cs typeface="Calibri"/>
                        </a:rPr>
                        <a:t>الاسواق</a:t>
                      </a: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x-none" sz="1200" b="1" dirty="0" err="1">
                          <a:latin typeface="Calibri"/>
                          <a:ea typeface="Calibri"/>
                          <a:cs typeface="Calibri"/>
                        </a:rPr>
                        <a:t>المستلزمة</a:t>
                      </a: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56.545.360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71.738.314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41.124,802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63,902,244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45,500,000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55,762,144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1,23%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latin typeface="+mj-lt"/>
                        </a:rPr>
                        <a:t>5,28 %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35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 err="1">
                          <a:latin typeface="Calibri"/>
                          <a:ea typeface="Calibri"/>
                          <a:cs typeface="Calibri"/>
                        </a:rPr>
                        <a:t>مداخيل</a:t>
                      </a: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 كراء العقارات 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و التجهيزات و المعدات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149.092.320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118.236.670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213.773,828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206,144,458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159,656,013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169,380,657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3,62%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latin typeface="+mj-lt"/>
                        </a:rPr>
                        <a:t>1,72 % 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273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المناب من المال المشترك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1.647.881.000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1.448.890.000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1.571.520,000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1,659,672,000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1,825,639,000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1,630,720,400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Calibri"/>
                        </a:rPr>
                        <a:t>%34,92 </a:t>
                      </a:r>
                      <a:endParaRPr lang="fr-FR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latin typeface="+mj-lt"/>
                        </a:rPr>
                        <a:t>2,59 % 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312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 b="1" dirty="0">
                          <a:latin typeface="Calibri"/>
                          <a:ea typeface="Calibri"/>
                          <a:cs typeface="Calibri"/>
                        </a:rPr>
                        <a:t>بقية موارد العنوان الاول </a:t>
                      </a:r>
                      <a:endParaRPr lang="fr-FR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726.174.017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818.441.603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668.027,577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1,148,196,357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050" b="1" kern="1200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cs typeface="Calibri"/>
                        </a:rPr>
                        <a:t>920,396,561</a:t>
                      </a:r>
                      <a:endParaRPr lang="fr-FR" sz="1050" b="1" kern="1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Calibri"/>
                        </a:rPr>
                        <a:t>893,200,448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Calibri"/>
                        </a:rPr>
                        <a:t>19,12 %</a:t>
                      </a:r>
                      <a:endParaRPr lang="fr-FR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/>
                          <a:cs typeface="Calibri"/>
                        </a:rPr>
                        <a:t>5,31</a:t>
                      </a:r>
                    </a:p>
                  </a:txBody>
                  <a:tcPr marL="63586" marR="63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0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xmlns="" val="1745533905"/>
              </p:ext>
            </p:extLst>
          </p:nvPr>
        </p:nvGraphicFramePr>
        <p:xfrm>
          <a:off x="657225" y="719666"/>
          <a:ext cx="988694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123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52184" y="703201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000" b="1" dirty="0"/>
              <a:t>3- تطور ميزانية البلدية من سنة 2016 إلى سنة 2020 على مستوى النفقات (المنجزة) :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936960" y="1129677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000" b="1" dirty="0">
                <a:solidFill>
                  <a:srgbClr val="002060"/>
                </a:solidFill>
              </a:rPr>
              <a:t>العنوان الاوّل : </a:t>
            </a:r>
            <a:endParaRPr lang="fr-FR" sz="2000" dirty="0">
              <a:solidFill>
                <a:srgbClr val="002060"/>
              </a:solidFill>
            </a:endParaRPr>
          </a:p>
          <a:p>
            <a:pPr algn="just" rtl="1"/>
            <a:endParaRPr lang="fr-FR" sz="2000" dirty="0">
              <a:solidFill>
                <a:srgbClr val="002060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5995766"/>
              </p:ext>
            </p:extLst>
          </p:nvPr>
        </p:nvGraphicFramePr>
        <p:xfrm>
          <a:off x="1324301" y="1633733"/>
          <a:ext cx="8556876" cy="3643855"/>
        </p:xfrm>
        <a:graphic>
          <a:graphicData uri="http://schemas.openxmlformats.org/drawingml/2006/table">
            <a:tbl>
              <a:tblPr rtl="1"/>
              <a:tblGrid>
                <a:gridCol w="1018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0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0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0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07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450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468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300" b="1" dirty="0">
                          <a:latin typeface="Calibri"/>
                          <a:ea typeface="Calibri"/>
                          <a:cs typeface="Calibri"/>
                        </a:rPr>
                        <a:t>البيانات</a:t>
                      </a:r>
                      <a:endParaRPr lang="fr-FR"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latin typeface="Calibri"/>
                          <a:cs typeface="Calibri"/>
                        </a:rPr>
                        <a:t>2016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300" b="1" dirty="0">
                          <a:latin typeface="Calibri"/>
                          <a:cs typeface="Calibri"/>
                        </a:rPr>
                        <a:t>2017</a:t>
                      </a:r>
                      <a:endParaRPr lang="fr-FR" sz="1300" b="1" dirty="0"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latin typeface="Calibri"/>
                          <a:cs typeface="Calibri"/>
                        </a:rPr>
                        <a:t>2018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2019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13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2020</a:t>
                      </a:r>
                      <a:endParaRPr lang="fr-FR" sz="13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latin typeface="Calibri"/>
                          <a:ea typeface="Calibri"/>
                          <a:cs typeface="Calibri"/>
                        </a:rPr>
                        <a:t>معدل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latin typeface="Calibri"/>
                          <a:ea typeface="Calibri"/>
                          <a:cs typeface="Calibri"/>
                        </a:rPr>
                        <a:t>النمو السنوي</a:t>
                      </a:r>
                      <a:endParaRPr lang="fr-FR" sz="12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6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0" dirty="0">
                          <a:latin typeface="Calibri"/>
                          <a:ea typeface="Calibri"/>
                          <a:cs typeface="Calibri"/>
                        </a:rPr>
                        <a:t>التأجير العمومي 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1.900.081.517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1.989.681.796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2.056.383,301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2,537,561,314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2,859,949,745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%</a:t>
                      </a:r>
                      <a:r>
                        <a:rPr lang="ar-TN" sz="1050" dirty="0"/>
                        <a:t>10,75 </a:t>
                      </a:r>
                      <a:endParaRPr lang="fr-FR" sz="1050" dirty="0"/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3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وسائل المصالح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1.059.673.020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1.028.697,060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808.420,731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922,384,415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1,061,948,362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%</a:t>
                      </a:r>
                      <a:r>
                        <a:rPr lang="ar-TN" sz="1050" dirty="0"/>
                        <a:t> 0,05 </a:t>
                      </a:r>
                      <a:endParaRPr lang="fr-FR" sz="1050" dirty="0"/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المتخلّدات 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215.754.645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201,234,225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189.936,244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422,118,191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372,393,813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%</a:t>
                      </a:r>
                      <a:r>
                        <a:rPr lang="ar-TN" sz="1050" dirty="0"/>
                        <a:t>14,69 </a:t>
                      </a:r>
                      <a:r>
                        <a:rPr lang="fr-FR" sz="1050" baseline="0" dirty="0"/>
                        <a:t> </a:t>
                      </a:r>
                      <a:endParaRPr lang="fr-FR" sz="1050" dirty="0"/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6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التدخل العمومي 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229.785.473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230,317,049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245.391,381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338,213,642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375,675,840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%</a:t>
                      </a:r>
                      <a:r>
                        <a:rPr lang="ar-TN" sz="1050" dirty="0"/>
                        <a:t>13,12 </a:t>
                      </a:r>
                      <a:endParaRPr lang="fr-FR" sz="1050" dirty="0"/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فوائد الدين 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129.693.959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163,662,736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137.338,718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140,561,787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113,728,346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FF0000"/>
                          </a:solidFill>
                        </a:rPr>
                        <a:t>%</a:t>
                      </a:r>
                      <a:r>
                        <a:rPr lang="ar-TN" sz="1050" b="1" dirty="0">
                          <a:solidFill>
                            <a:srgbClr val="FF0000"/>
                          </a:solidFill>
                        </a:rPr>
                        <a:t>- 3,26 </a:t>
                      </a:r>
                      <a:endParaRPr lang="fr-FR" sz="1050" b="1" dirty="0">
                        <a:solidFill>
                          <a:srgbClr val="FF0000"/>
                        </a:solidFill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9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جملــة</a:t>
                      </a:r>
                      <a:r>
                        <a:rPr lang="fr-FR" sz="1100" b="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ar-TN" sz="1100" b="0" dirty="0">
                          <a:latin typeface="Calibri"/>
                          <a:ea typeface="Calibri"/>
                          <a:cs typeface="Calibri"/>
                        </a:rPr>
                        <a:t> النفقات</a:t>
                      </a:r>
                      <a:endParaRPr lang="fr-FR" sz="1100" b="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3.534.998.614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3,613,552,866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3.437.470,375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4,360,838,349</a:t>
                      </a: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ar-TN" sz="1050" b="1" kern="12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4,828,446,835</a:t>
                      </a:r>
                      <a:endParaRPr kumimoji="0" lang="fr-FR" sz="1050" b="1" kern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%</a:t>
                      </a:r>
                      <a:r>
                        <a:rPr lang="ar-TN" sz="1050" dirty="0"/>
                        <a:t>8,11 </a:t>
                      </a:r>
                      <a:endParaRPr lang="fr-FR" sz="1050" dirty="0"/>
                    </a:p>
                  </a:txBody>
                  <a:tcPr marL="56488" marR="56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4BD8-9AC0-49F6-87B2-D58775FDE691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8953" y="110797"/>
            <a:ext cx="742691" cy="86821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0487611" y="920518"/>
            <a:ext cx="933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b="1" dirty="0">
                <a:solidFill>
                  <a:schemeClr val="accent5">
                    <a:lumMod val="75000"/>
                  </a:schemeClr>
                </a:solidFill>
              </a:rPr>
              <a:t>بلدية منوبة</a:t>
            </a:r>
            <a:endParaRPr lang="fr-FR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259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</TotalTime>
  <Words>799</Words>
  <Application>Microsoft Office PowerPoint</Application>
  <PresentationFormat>Personnalisé</PresentationFormat>
  <Paragraphs>459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Belhassen Derouiche</dc:creator>
  <cp:lastModifiedBy>Selim</cp:lastModifiedBy>
  <cp:revision>144</cp:revision>
  <cp:lastPrinted>2021-11-18T07:11:08Z</cp:lastPrinted>
  <dcterms:created xsi:type="dcterms:W3CDTF">2018-11-10T21:56:06Z</dcterms:created>
  <dcterms:modified xsi:type="dcterms:W3CDTF">2021-11-20T12:05:50Z</dcterms:modified>
</cp:coreProperties>
</file>