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7" r:id="rId3"/>
    <p:sldId id="264" r:id="rId4"/>
    <p:sldId id="257" r:id="rId5"/>
    <p:sldId id="265" r:id="rId6"/>
    <p:sldId id="258" r:id="rId7"/>
    <p:sldId id="259" r:id="rId8"/>
    <p:sldId id="260" r:id="rId9"/>
    <p:sldId id="266" r:id="rId10"/>
    <p:sldId id="261" r:id="rId11"/>
    <p:sldId id="262" r:id="rId1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02DE365A-0CFB-4DDB-9C35-252707FB9D78}" type="datetimeFigureOut">
              <a:rPr lang="fr-FR" smtClean="0"/>
              <a:pPr/>
              <a:t>28/04/2016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88E3B22-4376-44FD-91B4-F77AD8B1796D}"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2DE365A-0CFB-4DDB-9C35-252707FB9D78}" type="datetimeFigureOut">
              <a:rPr lang="fr-FR" smtClean="0"/>
              <a:pPr/>
              <a:t>28/04/2016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88E3B22-4376-44FD-91B4-F77AD8B1796D}"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2DE365A-0CFB-4DDB-9C35-252707FB9D78}" type="datetimeFigureOut">
              <a:rPr lang="fr-FR" smtClean="0"/>
              <a:pPr/>
              <a:t>28/04/2016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88E3B22-4376-44FD-91B4-F77AD8B1796D}"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2DE365A-0CFB-4DDB-9C35-252707FB9D78}" type="datetimeFigureOut">
              <a:rPr lang="fr-FR" smtClean="0"/>
              <a:pPr/>
              <a:t>28/04/2016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88E3B22-4376-44FD-91B4-F77AD8B1796D}"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02DE365A-0CFB-4DDB-9C35-252707FB9D78}" type="datetimeFigureOut">
              <a:rPr lang="fr-FR" smtClean="0"/>
              <a:pPr/>
              <a:t>28/04/2016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88E3B22-4376-44FD-91B4-F77AD8B1796D}"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2DE365A-0CFB-4DDB-9C35-252707FB9D78}" type="datetimeFigureOut">
              <a:rPr lang="fr-FR" smtClean="0"/>
              <a:pPr/>
              <a:t>28/04/2016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88E3B22-4376-44FD-91B4-F77AD8B1796D}"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2DE365A-0CFB-4DDB-9C35-252707FB9D78}" type="datetimeFigureOut">
              <a:rPr lang="fr-FR" smtClean="0"/>
              <a:pPr/>
              <a:t>28/04/2016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88E3B22-4376-44FD-91B4-F77AD8B1796D}"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02DE365A-0CFB-4DDB-9C35-252707FB9D78}" type="datetimeFigureOut">
              <a:rPr lang="fr-FR" smtClean="0"/>
              <a:pPr/>
              <a:t>28/04/2016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88E3B22-4376-44FD-91B4-F77AD8B1796D}"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2DE365A-0CFB-4DDB-9C35-252707FB9D78}" type="datetimeFigureOut">
              <a:rPr lang="fr-FR" smtClean="0"/>
              <a:pPr/>
              <a:t>28/04/2016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88E3B22-4376-44FD-91B4-F77AD8B1796D}"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2DE365A-0CFB-4DDB-9C35-252707FB9D78}" type="datetimeFigureOut">
              <a:rPr lang="fr-FR" smtClean="0"/>
              <a:pPr/>
              <a:t>28/04/2016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88E3B22-4376-44FD-91B4-F77AD8B1796D}"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2DE365A-0CFB-4DDB-9C35-252707FB9D78}" type="datetimeFigureOut">
              <a:rPr lang="fr-FR" smtClean="0"/>
              <a:pPr/>
              <a:t>28/04/2016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88E3B22-4376-44FD-91B4-F77AD8B1796D}"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DE365A-0CFB-4DDB-9C35-252707FB9D78}" type="datetimeFigureOut">
              <a:rPr lang="fr-FR" smtClean="0"/>
              <a:pPr/>
              <a:t>28/04/2016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8E3B22-4376-44FD-91B4-F77AD8B1796D}"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ar.wikipedia.org/wiki/%D8%A3%D8%A8%D9%88_%D8%B3%D8%B9%D9%8A%D8%AF_%D8%A7%D9%84%D8%A8%D8%A7%D8%AC%D9%8A" TargetMode="External"/><Relationship Id="rId7" Type="http://schemas.openxmlformats.org/officeDocument/2006/relationships/image" Target="../media/image13.jpeg"/><Relationship Id="rId2" Type="http://schemas.openxmlformats.org/officeDocument/2006/relationships/hyperlink" Target="http://ar.wikipedia.org/wiki/%D8%AA%D8%B5%D9%88%D9%81" TargetMode="External"/><Relationship Id="rId1" Type="http://schemas.openxmlformats.org/officeDocument/2006/relationships/slideLayout" Target="../slideLayouts/slideLayout2.xml"/><Relationship Id="rId6" Type="http://schemas.openxmlformats.org/officeDocument/2006/relationships/hyperlink" Target="http://ar.wikipedia.org/wiki/%D8%B2%D8%A7%D9%88%D9%8A%D8%A9_(%D9%85%D8%AF%D8%B1%D8%B3%D8%A9)" TargetMode="External"/><Relationship Id="rId5" Type="http://schemas.openxmlformats.org/officeDocument/2006/relationships/hyperlink" Target="http://ar.wikipedia.org/wiki/%D9%85%D9%86%D9%88%D8%A8%D8%A9" TargetMode="External"/><Relationship Id="rId4" Type="http://schemas.openxmlformats.org/officeDocument/2006/relationships/hyperlink" Target="http://ar.wikipedia.org/wiki/%D8%A3%D8%A8%D9%88_%D8%A7%D9%84%D8%AD%D8%B3%D9%86_%D8%A7%D9%84%D8%B4%D8%A7%D8%B0%D9%84%D9%8A"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www.turess.com/city/%D8%AA%D9%88%D9%86%D8%B3" TargetMode="External"/><Relationship Id="rId7" Type="http://schemas.openxmlformats.org/officeDocument/2006/relationships/hyperlink" Target="http://www.turess.com/city/%D8%A7%D9%84%D8%AF%D8%A7%D8%B1" TargetMode="External"/><Relationship Id="rId2" Type="http://schemas.openxmlformats.org/officeDocument/2006/relationships/hyperlink" Target="http://www.turess.com/city/%D8%B3%D9%88%D8%B3%D8%A9" TargetMode="External"/><Relationship Id="rId1" Type="http://schemas.openxmlformats.org/officeDocument/2006/relationships/slideLayout" Target="../slideLayouts/slideLayout2.xml"/><Relationship Id="rId6" Type="http://schemas.openxmlformats.org/officeDocument/2006/relationships/hyperlink" Target="http://www.turess.com/city/%D8%A8%D8%A7%D8%B1%D8%AF%D9%88" TargetMode="External"/><Relationship Id="rId5" Type="http://schemas.openxmlformats.org/officeDocument/2006/relationships/hyperlink" Target="http://www.turess.com/city/%D9%85%D9%86%D9%88%D8%A8%D8%A9" TargetMode="External"/><Relationship Id="rId4" Type="http://schemas.openxmlformats.org/officeDocument/2006/relationships/hyperlink" Target="http://www.turess.com/city/%D8%A7%D9%84%D9%85%D8%B1%D8%B3%D9%89" TargetMode="External"/><Relationship Id="rId9" Type="http://schemas.openxmlformats.org/officeDocument/2006/relationships/image" Target="../media/image16.gif"/></Relationships>
</file>

<file path=ppt/slides/_rels/slide8.xml.rels><?xml version="1.0" encoding="UTF-8" standalone="yes"?>
<Relationships xmlns="http://schemas.openxmlformats.org/package/2006/relationships"><Relationship Id="rId3" Type="http://schemas.openxmlformats.org/officeDocument/2006/relationships/hyperlink" Target="http://www.turess.com/city/%D8%A7%D9%84%D8%B9%D8%A7%D9%84%D9%8A%D8%A9" TargetMode="External"/><Relationship Id="rId7" Type="http://schemas.openxmlformats.org/officeDocument/2006/relationships/image" Target="../media/image19.jpeg"/><Relationship Id="rId2" Type="http://schemas.openxmlformats.org/officeDocument/2006/relationships/hyperlink" Target="http://www.turess.com/city/%D9%85%D9%86%D9%88%D8%A8%D8%A9" TargetMode="Externa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hyperlink" Target="http://www.turess.com/city/%D8%A7%D9%84%D8%A8%D9%8A%D8%B6%D8%A7%D8%A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p:cNvGraphicFramePr>
            <a:graphicFrameLocks noGrp="1"/>
          </p:cNvGraphicFramePr>
          <p:nvPr/>
        </p:nvGraphicFramePr>
        <p:xfrm>
          <a:off x="0" y="0"/>
          <a:ext cx="9144000" cy="6858000"/>
        </p:xfrm>
        <a:graphic>
          <a:graphicData uri="http://schemas.openxmlformats.org/drawingml/2006/table">
            <a:tbl>
              <a:tblPr firstRow="1" bandRow="1"/>
              <a:tblGrid>
                <a:gridCol w="4572000"/>
                <a:gridCol w="4572000"/>
              </a:tblGrid>
              <a:tr h="6858000">
                <a:tc>
                  <a:txBody>
                    <a:bodyPr/>
                    <a:lstStyle/>
                    <a:p>
                      <a:endParaRPr lang="fr-FR" dirty="0"/>
                    </a:p>
                  </a:txBody>
                  <a:tcPr/>
                </a:tc>
                <a:tc>
                  <a:txBody>
                    <a:bodyPr/>
                    <a:lstStyle/>
                    <a:p>
                      <a:endParaRPr lang="fr-FR" dirty="0"/>
                    </a:p>
                  </a:txBody>
                  <a:tcPr/>
                </a:tc>
              </a:tr>
            </a:tbl>
          </a:graphicData>
        </a:graphic>
      </p:graphicFrame>
      <p:pic>
        <p:nvPicPr>
          <p:cNvPr id="1029" name="Picture 5" descr="C:\Users\M-PC4\Desktop\2016\ملفات مختلفة\site web\ترميم قصر البلدية\DSC05678.JPG"/>
          <p:cNvPicPr>
            <a:picLocks noChangeAspect="1" noChangeArrowheads="1"/>
          </p:cNvPicPr>
          <p:nvPr/>
        </p:nvPicPr>
        <p:blipFill>
          <a:blip r:embed="rId2"/>
          <a:srcRect/>
          <a:stretch>
            <a:fillRect/>
          </a:stretch>
        </p:blipFill>
        <p:spPr bwMode="auto">
          <a:xfrm>
            <a:off x="142844" y="785794"/>
            <a:ext cx="4357718" cy="5929354"/>
          </a:xfrm>
          <a:prstGeom prst="rect">
            <a:avLst/>
          </a:prstGeom>
          <a:noFill/>
        </p:spPr>
      </p:pic>
      <p:sp>
        <p:nvSpPr>
          <p:cNvPr id="10" name="ZoneTexte 9"/>
          <p:cNvSpPr txBox="1"/>
          <p:nvPr/>
        </p:nvSpPr>
        <p:spPr>
          <a:xfrm>
            <a:off x="571472" y="6000768"/>
            <a:ext cx="2428892" cy="584775"/>
          </a:xfrm>
          <a:prstGeom prst="rect">
            <a:avLst/>
          </a:prstGeom>
          <a:noFill/>
        </p:spPr>
        <p:txBody>
          <a:bodyPr wrap="square" rtlCol="0">
            <a:spAutoFit/>
          </a:bodyPr>
          <a:lstStyle/>
          <a:p>
            <a:pPr algn="just"/>
            <a:r>
              <a:rPr lang="ar-TN" sz="3200" b="1" dirty="0" err="1" smtClean="0">
                <a:solidFill>
                  <a:schemeClr val="bg2">
                    <a:lumMod val="50000"/>
                  </a:schemeClr>
                </a:solidFill>
              </a:rPr>
              <a:t>منوبة</a:t>
            </a:r>
            <a:r>
              <a:rPr lang="ar-TN" sz="3200" b="1" dirty="0" smtClean="0">
                <a:solidFill>
                  <a:schemeClr val="bg2">
                    <a:lumMod val="50000"/>
                  </a:schemeClr>
                </a:solidFill>
              </a:rPr>
              <a:t> في سطور</a:t>
            </a:r>
            <a:endParaRPr lang="fr-FR" sz="3200" b="1" dirty="0">
              <a:solidFill>
                <a:schemeClr val="bg2">
                  <a:lumMod val="50000"/>
                </a:schemeClr>
              </a:solidFill>
            </a:endParaRPr>
          </a:p>
        </p:txBody>
      </p:sp>
      <p:pic>
        <p:nvPicPr>
          <p:cNvPr id="1031" name="Picture 7" descr="C:\Users\M-PC4\Desktop\led21.jpg"/>
          <p:cNvPicPr>
            <a:picLocks noChangeAspect="1" noChangeArrowheads="1"/>
          </p:cNvPicPr>
          <p:nvPr/>
        </p:nvPicPr>
        <p:blipFill>
          <a:blip r:embed="rId3"/>
          <a:srcRect/>
          <a:stretch>
            <a:fillRect/>
          </a:stretch>
        </p:blipFill>
        <p:spPr bwMode="auto">
          <a:xfrm>
            <a:off x="4710142" y="142852"/>
            <a:ext cx="4291014" cy="6572296"/>
          </a:xfrm>
          <a:prstGeom prst="rect">
            <a:avLst/>
          </a:prstGeom>
          <a:noFill/>
        </p:spPr>
      </p:pic>
      <p:pic>
        <p:nvPicPr>
          <p:cNvPr id="8" name="Image 7" descr="C:\Users\M-PC4\Desktop\2016\ملفات مختلفة\site finale MANOUBA\templates\jsn_solid_free\images\logo.png"/>
          <p:cNvPicPr/>
          <p:nvPr/>
        </p:nvPicPr>
        <p:blipFill>
          <a:blip r:embed="rId4"/>
          <a:srcRect/>
          <a:stretch>
            <a:fillRect/>
          </a:stretch>
        </p:blipFill>
        <p:spPr bwMode="auto">
          <a:xfrm>
            <a:off x="142844" y="142852"/>
            <a:ext cx="4357718" cy="557213"/>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0" y="0"/>
          <a:ext cx="9144000" cy="6858000"/>
        </p:xfrm>
        <a:graphic>
          <a:graphicData uri="http://schemas.openxmlformats.org/drawingml/2006/table">
            <a:tbl>
              <a:tblPr firstRow="1" bandRow="1"/>
              <a:tblGrid>
                <a:gridCol w="4572000"/>
                <a:gridCol w="4572000"/>
              </a:tblGrid>
              <a:tr h="6858000">
                <a:tc>
                  <a:txBody>
                    <a:bodyPr/>
                    <a:lstStyle/>
                    <a:p>
                      <a:endParaRPr lang="fr-FR" dirty="0"/>
                    </a:p>
                  </a:txBody>
                  <a:tcPr/>
                </a:tc>
                <a:tc>
                  <a:txBody>
                    <a:bodyPr/>
                    <a:lstStyle/>
                    <a:p>
                      <a:pPr algn="ctr" rtl="1"/>
                      <a:endParaRPr lang="fr-FR" b="1" dirty="0"/>
                    </a:p>
                  </a:txBody>
                  <a:tcPr/>
                </a:tc>
              </a:tr>
            </a:tbl>
          </a:graphicData>
        </a:graphic>
      </p:graphicFrame>
      <p:pic>
        <p:nvPicPr>
          <p:cNvPr id="5" name="Picture 7" descr="C:\Users\M-PC4\Desktop\الصور الخاصة بالمعرض\قصر زروق ولاية منوبة\3583-tunisie-la-manouba-le-patio-des-officiers-ancien-palais-beylical.jpg"/>
          <p:cNvPicPr>
            <a:picLocks noChangeAspect="1" noChangeArrowheads="1"/>
          </p:cNvPicPr>
          <p:nvPr/>
        </p:nvPicPr>
        <p:blipFill>
          <a:blip r:embed="rId2"/>
          <a:srcRect/>
          <a:stretch>
            <a:fillRect/>
          </a:stretch>
        </p:blipFill>
        <p:spPr bwMode="auto">
          <a:xfrm>
            <a:off x="6929454" y="357166"/>
            <a:ext cx="2214546" cy="2857520"/>
          </a:xfrm>
          <a:prstGeom prst="rect">
            <a:avLst/>
          </a:prstGeom>
          <a:noFill/>
        </p:spPr>
      </p:pic>
      <p:pic>
        <p:nvPicPr>
          <p:cNvPr id="6" name="Picture 6" descr="C:\Users\M-PC4\Desktop\الصور الخاصة بالمعرض\قصر زروق ولاية منوبة\3568-cpa-la-manouba-college-d-huist.jpg"/>
          <p:cNvPicPr>
            <a:picLocks noChangeAspect="1" noChangeArrowheads="1"/>
          </p:cNvPicPr>
          <p:nvPr/>
        </p:nvPicPr>
        <p:blipFill>
          <a:blip r:embed="rId3"/>
          <a:srcRect/>
          <a:stretch>
            <a:fillRect/>
          </a:stretch>
        </p:blipFill>
        <p:spPr bwMode="auto">
          <a:xfrm>
            <a:off x="4643438" y="357166"/>
            <a:ext cx="2286016" cy="2857520"/>
          </a:xfrm>
          <a:prstGeom prst="rect">
            <a:avLst/>
          </a:prstGeom>
          <a:noFill/>
        </p:spPr>
      </p:pic>
      <p:sp>
        <p:nvSpPr>
          <p:cNvPr id="7" name="ZoneTexte 6"/>
          <p:cNvSpPr txBox="1"/>
          <p:nvPr/>
        </p:nvSpPr>
        <p:spPr>
          <a:xfrm>
            <a:off x="5214942" y="357166"/>
            <a:ext cx="2000264" cy="338554"/>
          </a:xfrm>
          <a:prstGeom prst="rect">
            <a:avLst/>
          </a:prstGeom>
          <a:noFill/>
        </p:spPr>
        <p:txBody>
          <a:bodyPr wrap="square" rtlCol="0">
            <a:spAutoFit/>
          </a:bodyPr>
          <a:lstStyle/>
          <a:p>
            <a:pPr algn="just" rtl="1"/>
            <a:r>
              <a:rPr lang="ar-TN" sz="1600" b="1" dirty="0" smtClean="0"/>
              <a:t>قصر </a:t>
            </a:r>
            <a:r>
              <a:rPr lang="ar-TN" sz="1600" b="1" dirty="0" err="1" smtClean="0"/>
              <a:t>الهداية</a:t>
            </a:r>
            <a:r>
              <a:rPr lang="ar-TN" sz="1600" b="1" dirty="0" smtClean="0"/>
              <a:t> </a:t>
            </a:r>
            <a:r>
              <a:rPr lang="ar-TN" sz="1600" b="1" dirty="0" smtClean="0"/>
              <a:t>: الولاية حاليا</a:t>
            </a:r>
            <a:endParaRPr lang="fr-FR" sz="1600" b="1" dirty="0" smtClean="0"/>
          </a:p>
        </p:txBody>
      </p:sp>
      <p:pic>
        <p:nvPicPr>
          <p:cNvPr id="8" name="Picture 5" descr="C:\Users\M-PC4\Desktop\الصور الخاصة بالمعرض\سانية زروق المدرسة الخاصة\283_001.jpg"/>
          <p:cNvPicPr>
            <a:picLocks noChangeAspect="1" noChangeArrowheads="1"/>
          </p:cNvPicPr>
          <p:nvPr/>
        </p:nvPicPr>
        <p:blipFill>
          <a:blip r:embed="rId4"/>
          <a:srcRect/>
          <a:stretch>
            <a:fillRect/>
          </a:stretch>
        </p:blipFill>
        <p:spPr bwMode="auto">
          <a:xfrm>
            <a:off x="6786578" y="3786190"/>
            <a:ext cx="2286016" cy="2928958"/>
          </a:xfrm>
          <a:prstGeom prst="rect">
            <a:avLst/>
          </a:prstGeom>
          <a:noFill/>
        </p:spPr>
      </p:pic>
      <p:pic>
        <p:nvPicPr>
          <p:cNvPr id="9" name="Picture 3" descr="C:\Users\M-PC4\Desktop\الصور الخاصة بالمعرض\سانية زروق المدرسة الخاصة\628_001.jpg"/>
          <p:cNvPicPr>
            <a:picLocks noChangeAspect="1" noChangeArrowheads="1"/>
          </p:cNvPicPr>
          <p:nvPr/>
        </p:nvPicPr>
        <p:blipFill>
          <a:blip r:embed="rId5" cstate="print"/>
          <a:srcRect/>
          <a:stretch>
            <a:fillRect/>
          </a:stretch>
        </p:blipFill>
        <p:spPr bwMode="auto">
          <a:xfrm>
            <a:off x="4643438" y="3857628"/>
            <a:ext cx="2214578" cy="2786082"/>
          </a:xfrm>
          <a:prstGeom prst="rect">
            <a:avLst/>
          </a:prstGeom>
          <a:noFill/>
        </p:spPr>
      </p:pic>
      <p:sp>
        <p:nvSpPr>
          <p:cNvPr id="10" name="ZoneTexte 9"/>
          <p:cNvSpPr txBox="1"/>
          <p:nvPr/>
        </p:nvSpPr>
        <p:spPr>
          <a:xfrm>
            <a:off x="5143504" y="3416858"/>
            <a:ext cx="3286148" cy="369332"/>
          </a:xfrm>
          <a:prstGeom prst="rect">
            <a:avLst/>
          </a:prstGeom>
          <a:noFill/>
        </p:spPr>
        <p:txBody>
          <a:bodyPr wrap="square" rtlCol="0">
            <a:spAutoFit/>
          </a:bodyPr>
          <a:lstStyle/>
          <a:p>
            <a:pPr algn="ctr" rtl="1"/>
            <a:r>
              <a:rPr lang="ar-TN" b="1" dirty="0" smtClean="0"/>
              <a:t>المدرسة </a:t>
            </a:r>
            <a:r>
              <a:rPr lang="ar-TN" b="1" dirty="0" smtClean="0"/>
              <a:t>الخاصة </a:t>
            </a:r>
            <a:r>
              <a:rPr lang="fr-FR" b="1" dirty="0" smtClean="0"/>
              <a:t>"</a:t>
            </a:r>
            <a:r>
              <a:rPr lang="ar-TN" b="1" dirty="0" smtClean="0"/>
              <a:t>ابن الجزار</a:t>
            </a:r>
            <a:r>
              <a:rPr lang="fr-FR" b="1" dirty="0" smtClean="0"/>
              <a:t> " </a:t>
            </a:r>
            <a:r>
              <a:rPr lang="ar-TN" b="1" dirty="0" smtClean="0"/>
              <a:t>(حاليا )</a:t>
            </a:r>
            <a:endParaRPr lang="fr-FR" b="1" dirty="0" smtClean="0"/>
          </a:p>
        </p:txBody>
      </p:sp>
      <p:pic>
        <p:nvPicPr>
          <p:cNvPr id="11" name="Picture 3" descr="C:\Users\M-PC4\Desktop\الصور الخاصة بالمعرض\قبة النحاس\3579-tunis-r-a-a-la-manouba-la-piscine.jpg"/>
          <p:cNvPicPr>
            <a:picLocks noChangeAspect="1" noChangeArrowheads="1"/>
          </p:cNvPicPr>
          <p:nvPr/>
        </p:nvPicPr>
        <p:blipFill>
          <a:blip r:embed="rId6"/>
          <a:srcRect/>
          <a:stretch>
            <a:fillRect/>
          </a:stretch>
        </p:blipFill>
        <p:spPr bwMode="auto">
          <a:xfrm>
            <a:off x="2428860" y="428604"/>
            <a:ext cx="2071702" cy="2071702"/>
          </a:xfrm>
          <a:prstGeom prst="rect">
            <a:avLst/>
          </a:prstGeom>
          <a:noFill/>
        </p:spPr>
      </p:pic>
      <p:pic>
        <p:nvPicPr>
          <p:cNvPr id="12" name="Picture 2" descr="C:\Users\M-PC4\Desktop\الصور الخاصة بالمعرض\قبة النحاس\3557-tunisie-ref-a148-militaires-militaria-casernes-manouba-cour-interieure-de.jpg"/>
          <p:cNvPicPr>
            <a:picLocks noChangeAspect="1" noChangeArrowheads="1"/>
          </p:cNvPicPr>
          <p:nvPr/>
        </p:nvPicPr>
        <p:blipFill>
          <a:blip r:embed="rId7"/>
          <a:srcRect/>
          <a:stretch>
            <a:fillRect/>
          </a:stretch>
        </p:blipFill>
        <p:spPr bwMode="auto">
          <a:xfrm>
            <a:off x="142845" y="428604"/>
            <a:ext cx="2286016" cy="2071702"/>
          </a:xfrm>
          <a:prstGeom prst="rect">
            <a:avLst/>
          </a:prstGeom>
          <a:noFill/>
        </p:spPr>
      </p:pic>
      <p:sp>
        <p:nvSpPr>
          <p:cNvPr id="13" name="ZoneTexte 12"/>
          <p:cNvSpPr txBox="1"/>
          <p:nvPr/>
        </p:nvSpPr>
        <p:spPr>
          <a:xfrm>
            <a:off x="1571604" y="71414"/>
            <a:ext cx="1428760" cy="369332"/>
          </a:xfrm>
          <a:prstGeom prst="rect">
            <a:avLst/>
          </a:prstGeom>
          <a:noFill/>
        </p:spPr>
        <p:txBody>
          <a:bodyPr wrap="square" rtlCol="0">
            <a:spAutoFit/>
          </a:bodyPr>
          <a:lstStyle/>
          <a:p>
            <a:pPr algn="ctr" rtl="1"/>
            <a:r>
              <a:rPr lang="ar-TN" b="1" dirty="0" smtClean="0"/>
              <a:t>قصر قبة النحاس</a:t>
            </a:r>
            <a:endParaRPr lang="fr-FR" b="1" dirty="0"/>
          </a:p>
        </p:txBody>
      </p:sp>
      <p:pic>
        <p:nvPicPr>
          <p:cNvPr id="16" name="Picture 5" descr="C:\Users\M-PC4\Desktop\2016\ملفات مختلفة\منوبة قديما\Nouveau dossier\16578.jpg"/>
          <p:cNvPicPr>
            <a:picLocks noChangeAspect="1" noChangeArrowheads="1"/>
          </p:cNvPicPr>
          <p:nvPr/>
        </p:nvPicPr>
        <p:blipFill>
          <a:blip r:embed="rId8"/>
          <a:srcRect/>
          <a:stretch>
            <a:fillRect/>
          </a:stretch>
        </p:blipFill>
        <p:spPr bwMode="auto">
          <a:xfrm>
            <a:off x="214282" y="4714884"/>
            <a:ext cx="4214842" cy="2001823"/>
          </a:xfrm>
          <a:prstGeom prst="rect">
            <a:avLst/>
          </a:prstGeom>
          <a:noFill/>
        </p:spPr>
      </p:pic>
      <p:sp>
        <p:nvSpPr>
          <p:cNvPr id="17" name="ZoneTexte 16"/>
          <p:cNvSpPr txBox="1"/>
          <p:nvPr/>
        </p:nvSpPr>
        <p:spPr>
          <a:xfrm>
            <a:off x="2285984" y="4714884"/>
            <a:ext cx="1428760" cy="369332"/>
          </a:xfrm>
          <a:prstGeom prst="rect">
            <a:avLst/>
          </a:prstGeom>
          <a:noFill/>
        </p:spPr>
        <p:txBody>
          <a:bodyPr wrap="square" rtlCol="0">
            <a:spAutoFit/>
          </a:bodyPr>
          <a:lstStyle/>
          <a:p>
            <a:pPr algn="ctr" rtl="1"/>
            <a:r>
              <a:rPr lang="ar-TN" b="1" dirty="0" smtClean="0"/>
              <a:t>مطعم ومقهى</a:t>
            </a:r>
            <a:endParaRPr lang="fr-FR" b="1" dirty="0"/>
          </a:p>
        </p:txBody>
      </p:sp>
      <p:pic>
        <p:nvPicPr>
          <p:cNvPr id="18" name="Picture 6" descr="C:\Users\M-PC4\Desktop\2016\ملفات مختلفة\منوبة قديما\769_001.jpg"/>
          <p:cNvPicPr>
            <a:picLocks noChangeAspect="1" noChangeArrowheads="1"/>
          </p:cNvPicPr>
          <p:nvPr/>
        </p:nvPicPr>
        <p:blipFill>
          <a:blip r:embed="rId9"/>
          <a:srcRect/>
          <a:stretch>
            <a:fillRect/>
          </a:stretch>
        </p:blipFill>
        <p:spPr bwMode="auto">
          <a:xfrm>
            <a:off x="142844" y="2500306"/>
            <a:ext cx="4286280" cy="2143140"/>
          </a:xfrm>
          <a:prstGeom prst="rect">
            <a:avLst/>
          </a:prstGeom>
          <a:noFill/>
        </p:spPr>
      </p:pic>
      <p:sp>
        <p:nvSpPr>
          <p:cNvPr id="19" name="ZoneTexte 18"/>
          <p:cNvSpPr txBox="1"/>
          <p:nvPr/>
        </p:nvSpPr>
        <p:spPr>
          <a:xfrm>
            <a:off x="2714612" y="2714620"/>
            <a:ext cx="1285884" cy="369332"/>
          </a:xfrm>
          <a:prstGeom prst="rect">
            <a:avLst/>
          </a:prstGeom>
          <a:noFill/>
        </p:spPr>
        <p:txBody>
          <a:bodyPr wrap="square" rtlCol="0">
            <a:spAutoFit/>
          </a:bodyPr>
          <a:lstStyle/>
          <a:p>
            <a:pPr algn="ctr" rtl="1"/>
            <a:r>
              <a:rPr lang="ar-TN" b="1" dirty="0" smtClean="0"/>
              <a:t>مكتب البريد</a:t>
            </a:r>
            <a:endParaRPr lang="fr-FR"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0" y="0"/>
          <a:ext cx="9144000" cy="6858000"/>
        </p:xfrm>
        <a:graphic>
          <a:graphicData uri="http://schemas.openxmlformats.org/drawingml/2006/table">
            <a:tbl>
              <a:tblPr firstRow="1" bandRow="1"/>
              <a:tblGrid>
                <a:gridCol w="4572000"/>
                <a:gridCol w="4572000"/>
              </a:tblGrid>
              <a:tr h="6858000">
                <a:tc>
                  <a:txBody>
                    <a:bodyPr/>
                    <a:lstStyle/>
                    <a:p>
                      <a:endParaRPr lang="fr-FR" dirty="0"/>
                    </a:p>
                  </a:txBody>
                  <a:tcPr/>
                </a:tc>
                <a:tc>
                  <a:txBody>
                    <a:bodyPr/>
                    <a:lstStyle/>
                    <a:p>
                      <a:endParaRPr lang="fr-FR" dirty="0"/>
                    </a:p>
                  </a:txBody>
                  <a:tcPr/>
                </a:tc>
              </a:tr>
            </a:tbl>
          </a:graphicData>
        </a:graphic>
      </p:graphicFrame>
      <p:pic>
        <p:nvPicPr>
          <p:cNvPr id="5" name="Picture 5" descr="C:\Users\M-PC4\Desktop\2016\ملفات مختلفة\منوبة قديما\892_001.jpg"/>
          <p:cNvPicPr>
            <a:picLocks noChangeAspect="1" noChangeArrowheads="1"/>
          </p:cNvPicPr>
          <p:nvPr/>
        </p:nvPicPr>
        <p:blipFill>
          <a:blip r:embed="rId2"/>
          <a:srcRect/>
          <a:stretch>
            <a:fillRect/>
          </a:stretch>
        </p:blipFill>
        <p:spPr bwMode="auto">
          <a:xfrm>
            <a:off x="4714876" y="357166"/>
            <a:ext cx="4286248" cy="2928958"/>
          </a:xfrm>
          <a:prstGeom prst="rect">
            <a:avLst/>
          </a:prstGeom>
          <a:noFill/>
        </p:spPr>
      </p:pic>
      <p:pic>
        <p:nvPicPr>
          <p:cNvPr id="6" name="Picture 3" descr="C:\Users\M-PC4\Desktop\الصور الخاصة بالمعرض\منوبة التراث\3574-tunisie-la-manouba-interieur-du.jpg"/>
          <p:cNvPicPr>
            <a:picLocks noChangeAspect="1" noChangeArrowheads="1"/>
          </p:cNvPicPr>
          <p:nvPr/>
        </p:nvPicPr>
        <p:blipFill>
          <a:blip r:embed="rId3"/>
          <a:srcRect/>
          <a:stretch>
            <a:fillRect/>
          </a:stretch>
        </p:blipFill>
        <p:spPr bwMode="auto">
          <a:xfrm>
            <a:off x="4714876" y="3286124"/>
            <a:ext cx="4286280" cy="3271837"/>
          </a:xfrm>
          <a:prstGeom prst="rect">
            <a:avLst/>
          </a:prstGeom>
          <a:noFill/>
        </p:spPr>
      </p:pic>
      <p:pic>
        <p:nvPicPr>
          <p:cNvPr id="7" name="Picture 2" descr="C:\Users\M-PC4\Desktop\الصور الخاصة بالمعرض\منوبة التراث\La_Mannouba_-_gare_ferroviaire.jpg"/>
          <p:cNvPicPr>
            <a:picLocks noChangeAspect="1" noChangeArrowheads="1"/>
          </p:cNvPicPr>
          <p:nvPr/>
        </p:nvPicPr>
        <p:blipFill>
          <a:blip r:embed="rId4"/>
          <a:srcRect/>
          <a:stretch>
            <a:fillRect/>
          </a:stretch>
        </p:blipFill>
        <p:spPr bwMode="auto">
          <a:xfrm>
            <a:off x="142844" y="214290"/>
            <a:ext cx="4286280" cy="2214578"/>
          </a:xfrm>
          <a:prstGeom prst="rect">
            <a:avLst/>
          </a:prstGeom>
          <a:noFill/>
        </p:spPr>
      </p:pic>
      <p:sp>
        <p:nvSpPr>
          <p:cNvPr id="9" name="ZoneTexte 8"/>
          <p:cNvSpPr txBox="1"/>
          <p:nvPr/>
        </p:nvSpPr>
        <p:spPr>
          <a:xfrm>
            <a:off x="6858016" y="642918"/>
            <a:ext cx="1785950" cy="369332"/>
          </a:xfrm>
          <a:prstGeom prst="rect">
            <a:avLst/>
          </a:prstGeom>
          <a:noFill/>
        </p:spPr>
        <p:txBody>
          <a:bodyPr wrap="square" rtlCol="0">
            <a:spAutoFit/>
          </a:bodyPr>
          <a:lstStyle/>
          <a:p>
            <a:pPr algn="ctr" rtl="1"/>
            <a:r>
              <a:rPr lang="ar-TN" b="1" dirty="0" smtClean="0"/>
              <a:t>نهاية خط </a:t>
            </a:r>
            <a:r>
              <a:rPr lang="ar-TN" b="1" dirty="0" err="1" smtClean="0"/>
              <a:t>الترامواي</a:t>
            </a:r>
            <a:endParaRPr lang="fr-FR" b="1" dirty="0"/>
          </a:p>
        </p:txBody>
      </p:sp>
      <p:sp>
        <p:nvSpPr>
          <p:cNvPr id="12" name="ZoneTexte 11"/>
          <p:cNvSpPr txBox="1"/>
          <p:nvPr/>
        </p:nvSpPr>
        <p:spPr>
          <a:xfrm>
            <a:off x="1428728" y="214290"/>
            <a:ext cx="1143008" cy="369332"/>
          </a:xfrm>
          <a:prstGeom prst="rect">
            <a:avLst/>
          </a:prstGeom>
          <a:noFill/>
        </p:spPr>
        <p:txBody>
          <a:bodyPr wrap="square" rtlCol="0">
            <a:spAutoFit/>
          </a:bodyPr>
          <a:lstStyle/>
          <a:p>
            <a:pPr algn="ctr" rtl="1"/>
            <a:r>
              <a:rPr lang="ar-TN" b="1" dirty="0" smtClean="0"/>
              <a:t>محطة القطار</a:t>
            </a:r>
            <a:endParaRPr lang="fr-FR" b="1" dirty="0"/>
          </a:p>
        </p:txBody>
      </p:sp>
      <p:pic>
        <p:nvPicPr>
          <p:cNvPr id="2050" name="Picture 2" descr="C:\Users\M-PC4\Desktop\2016\12573041_722048681230322_1395983965779736581_n.jpg"/>
          <p:cNvPicPr>
            <a:picLocks noChangeAspect="1" noChangeArrowheads="1"/>
          </p:cNvPicPr>
          <p:nvPr/>
        </p:nvPicPr>
        <p:blipFill>
          <a:blip r:embed="rId5"/>
          <a:srcRect/>
          <a:stretch>
            <a:fillRect/>
          </a:stretch>
        </p:blipFill>
        <p:spPr bwMode="auto">
          <a:xfrm>
            <a:off x="142876" y="4572008"/>
            <a:ext cx="4286248" cy="2143140"/>
          </a:xfrm>
          <a:prstGeom prst="rect">
            <a:avLst/>
          </a:prstGeom>
          <a:noFill/>
        </p:spPr>
      </p:pic>
      <p:sp>
        <p:nvSpPr>
          <p:cNvPr id="15" name="ZoneTexte 14"/>
          <p:cNvSpPr txBox="1"/>
          <p:nvPr/>
        </p:nvSpPr>
        <p:spPr>
          <a:xfrm>
            <a:off x="2428860" y="4643446"/>
            <a:ext cx="1500198" cy="369332"/>
          </a:xfrm>
          <a:prstGeom prst="rect">
            <a:avLst/>
          </a:prstGeom>
          <a:noFill/>
        </p:spPr>
        <p:txBody>
          <a:bodyPr wrap="square" rtlCol="0">
            <a:spAutoFit/>
          </a:bodyPr>
          <a:lstStyle/>
          <a:p>
            <a:pPr algn="ctr" rtl="1"/>
            <a:r>
              <a:rPr lang="ar-TN" b="1" dirty="0" smtClean="0"/>
              <a:t>الجامع المعمور</a:t>
            </a:r>
            <a:endParaRPr lang="fr-FR" b="1" dirty="0"/>
          </a:p>
        </p:txBody>
      </p:sp>
      <p:pic>
        <p:nvPicPr>
          <p:cNvPr id="14" name="Picture 4" descr="C:\Users\M-PC4\Desktop\الصور الخاصة بالمعرض\3564-tunisie-la-manouba-la-rue-principale.jpg"/>
          <p:cNvPicPr>
            <a:picLocks noChangeAspect="1" noChangeArrowheads="1"/>
          </p:cNvPicPr>
          <p:nvPr/>
        </p:nvPicPr>
        <p:blipFill>
          <a:blip r:embed="rId6"/>
          <a:srcRect/>
          <a:stretch>
            <a:fillRect/>
          </a:stretch>
        </p:blipFill>
        <p:spPr bwMode="auto">
          <a:xfrm>
            <a:off x="142844" y="2428868"/>
            <a:ext cx="4286312" cy="2214578"/>
          </a:xfrm>
          <a:prstGeom prst="rect">
            <a:avLst/>
          </a:prstGeom>
          <a:noFill/>
        </p:spPr>
      </p:pic>
      <p:sp>
        <p:nvSpPr>
          <p:cNvPr id="17" name="ZoneTexte 16"/>
          <p:cNvSpPr txBox="1"/>
          <p:nvPr/>
        </p:nvSpPr>
        <p:spPr>
          <a:xfrm>
            <a:off x="2643174" y="2714620"/>
            <a:ext cx="1500198" cy="369332"/>
          </a:xfrm>
          <a:prstGeom prst="rect">
            <a:avLst/>
          </a:prstGeom>
          <a:noFill/>
        </p:spPr>
        <p:txBody>
          <a:bodyPr wrap="square" rtlCol="0">
            <a:spAutoFit/>
          </a:bodyPr>
          <a:lstStyle/>
          <a:p>
            <a:pPr algn="ctr" rtl="1"/>
            <a:r>
              <a:rPr lang="ar-TN" b="1" dirty="0" smtClean="0"/>
              <a:t>الشارع الرئيسي</a:t>
            </a:r>
            <a:endParaRPr lang="fr-FR" b="1" dirty="0"/>
          </a:p>
        </p:txBody>
      </p:sp>
      <p:sp>
        <p:nvSpPr>
          <p:cNvPr id="18" name="ZoneTexte 17"/>
          <p:cNvSpPr txBox="1"/>
          <p:nvPr/>
        </p:nvSpPr>
        <p:spPr>
          <a:xfrm>
            <a:off x="7286644" y="3857628"/>
            <a:ext cx="1357322" cy="369332"/>
          </a:xfrm>
          <a:prstGeom prst="rect">
            <a:avLst/>
          </a:prstGeom>
          <a:noFill/>
        </p:spPr>
        <p:txBody>
          <a:bodyPr wrap="square" rtlCol="0">
            <a:spAutoFit/>
          </a:bodyPr>
          <a:lstStyle/>
          <a:p>
            <a:pPr algn="ctr" rtl="1"/>
            <a:r>
              <a:rPr lang="ar-TN" b="1" dirty="0" smtClean="0"/>
              <a:t>ثكنة عسكرية</a:t>
            </a:r>
            <a:endParaRPr lang="fr-FR"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0" y="0"/>
          <a:ext cx="9144000" cy="6858000"/>
        </p:xfrm>
        <a:graphic>
          <a:graphicData uri="http://schemas.openxmlformats.org/drawingml/2006/table">
            <a:tbl>
              <a:tblPr firstRow="1" bandRow="1"/>
              <a:tblGrid>
                <a:gridCol w="4572000"/>
                <a:gridCol w="4572000"/>
              </a:tblGrid>
              <a:tr h="6858000">
                <a:tc>
                  <a:txBody>
                    <a:bodyPr/>
                    <a:lstStyle/>
                    <a:p>
                      <a:pPr algn="ctr" rtl="1"/>
                      <a:endParaRPr lang="ar-TN" sz="1400" b="1" u="sng" kern="1200" dirty="0" smtClean="0">
                        <a:solidFill>
                          <a:schemeClr val="tx1"/>
                        </a:solidFill>
                        <a:latin typeface="+mn-lt"/>
                        <a:ea typeface="+mn-ea"/>
                        <a:cs typeface="+mn-cs"/>
                      </a:endParaRPr>
                    </a:p>
                    <a:p>
                      <a:pPr algn="ctr" rtl="1"/>
                      <a:r>
                        <a:rPr lang="ar-SA" sz="2000" b="1" u="none" kern="1200" dirty="0" smtClean="0">
                          <a:solidFill>
                            <a:schemeClr val="tx1"/>
                          </a:solidFill>
                          <a:latin typeface="+mn-lt"/>
                          <a:ea typeface="+mn-ea"/>
                          <a:cs typeface="+mn-cs"/>
                        </a:rPr>
                        <a:t>الموقع الجغرافي</a:t>
                      </a:r>
                      <a:endParaRPr lang="ar-TN" sz="2000" b="1" u="none" kern="1200" dirty="0" smtClean="0">
                        <a:solidFill>
                          <a:schemeClr val="tx1"/>
                        </a:solidFill>
                        <a:latin typeface="+mn-lt"/>
                        <a:ea typeface="+mn-ea"/>
                        <a:cs typeface="+mn-cs"/>
                      </a:endParaRPr>
                    </a:p>
                    <a:p>
                      <a:pPr algn="ctr" rtl="1"/>
                      <a:endParaRPr lang="fr-FR" sz="2000" kern="1200" dirty="0" smtClean="0">
                        <a:solidFill>
                          <a:schemeClr val="tx1"/>
                        </a:solidFill>
                        <a:latin typeface="+mn-lt"/>
                        <a:ea typeface="+mn-ea"/>
                        <a:cs typeface="+mn-cs"/>
                      </a:endParaRPr>
                    </a:p>
                    <a:p>
                      <a:pPr algn="just" rtl="1">
                        <a:lnSpc>
                          <a:spcPct val="150000"/>
                        </a:lnSpc>
                      </a:pPr>
                      <a:r>
                        <a:rPr lang="ar-SA" sz="1600" b="0" kern="1200" dirty="0" smtClean="0">
                          <a:solidFill>
                            <a:schemeClr val="tx1"/>
                          </a:solidFill>
                          <a:latin typeface="+mn-lt"/>
                          <a:ea typeface="+mn-ea"/>
                          <a:cs typeface="+mn-cs"/>
                        </a:rPr>
                        <a:t>تبلغ مساحة بلدية </a:t>
                      </a:r>
                      <a:r>
                        <a:rPr lang="ar-SA" sz="1600" b="0" kern="1200" dirty="0" err="1" smtClean="0">
                          <a:solidFill>
                            <a:schemeClr val="tx1"/>
                          </a:solidFill>
                          <a:latin typeface="+mn-lt"/>
                          <a:ea typeface="+mn-ea"/>
                          <a:cs typeface="+mn-cs"/>
                        </a:rPr>
                        <a:t>منوبة</a:t>
                      </a:r>
                      <a:r>
                        <a:rPr lang="ar-SA" sz="1600" b="0" kern="1200" dirty="0" smtClean="0">
                          <a:solidFill>
                            <a:schemeClr val="tx1"/>
                          </a:solidFill>
                          <a:latin typeface="+mn-lt"/>
                          <a:ea typeface="+mn-ea"/>
                          <a:cs typeface="+mn-cs"/>
                        </a:rPr>
                        <a:t> </a:t>
                      </a:r>
                      <a:r>
                        <a:rPr lang="fr-FR" sz="1600" b="0" kern="1200" dirty="0" smtClean="0">
                          <a:solidFill>
                            <a:schemeClr val="tx1"/>
                          </a:solidFill>
                          <a:latin typeface="+mn-lt"/>
                          <a:ea typeface="+mn-ea"/>
                          <a:cs typeface="+mn-cs"/>
                        </a:rPr>
                        <a:t>833</a:t>
                      </a:r>
                      <a:r>
                        <a:rPr lang="ar-SA" sz="1600" b="0" kern="1200" dirty="0" err="1" smtClean="0">
                          <a:solidFill>
                            <a:schemeClr val="tx1"/>
                          </a:solidFill>
                          <a:latin typeface="+mn-lt"/>
                          <a:ea typeface="+mn-ea"/>
                          <a:cs typeface="+mn-cs"/>
                        </a:rPr>
                        <a:t>هك</a:t>
                      </a:r>
                      <a:r>
                        <a:rPr lang="ar-SA" sz="1600" b="0" kern="1200" dirty="0" smtClean="0">
                          <a:solidFill>
                            <a:schemeClr val="tx1"/>
                          </a:solidFill>
                          <a:latin typeface="+mn-lt"/>
                          <a:ea typeface="+mn-ea"/>
                          <a:cs typeface="+mn-cs"/>
                        </a:rPr>
                        <a:t> وتقع بإقليم تونس الكبرى </a:t>
                      </a:r>
                      <a:r>
                        <a:rPr lang="ar-SA" sz="1600" b="0" kern="1200" dirty="0" err="1" smtClean="0">
                          <a:solidFill>
                            <a:schemeClr val="tx1"/>
                          </a:solidFill>
                          <a:latin typeface="+mn-lt"/>
                          <a:ea typeface="+mn-ea"/>
                          <a:cs typeface="+mn-cs"/>
                        </a:rPr>
                        <a:t>و</a:t>
                      </a:r>
                      <a:r>
                        <a:rPr lang="ar-SA" sz="1600" b="0" kern="1200" dirty="0" smtClean="0">
                          <a:solidFill>
                            <a:schemeClr val="tx1"/>
                          </a:solidFill>
                          <a:latin typeface="+mn-lt"/>
                          <a:ea typeface="+mn-ea"/>
                          <a:cs typeface="+mn-cs"/>
                        </a:rPr>
                        <a:t> هي تبعد عن تونس العاصمة 7 كلم </a:t>
                      </a:r>
                      <a:r>
                        <a:rPr lang="ar-SA" sz="1600" b="0" kern="1200" dirty="0" err="1" smtClean="0">
                          <a:solidFill>
                            <a:schemeClr val="tx1"/>
                          </a:solidFill>
                          <a:latin typeface="+mn-lt"/>
                          <a:ea typeface="+mn-ea"/>
                          <a:cs typeface="+mn-cs"/>
                        </a:rPr>
                        <a:t>و</a:t>
                      </a:r>
                      <a:r>
                        <a:rPr lang="ar-SA" sz="1600" b="0" kern="1200" dirty="0" smtClean="0">
                          <a:solidFill>
                            <a:schemeClr val="tx1"/>
                          </a:solidFill>
                          <a:latin typeface="+mn-lt"/>
                          <a:ea typeface="+mn-ea"/>
                          <a:cs typeface="+mn-cs"/>
                        </a:rPr>
                        <a:t> تتبع إداريا </a:t>
                      </a:r>
                      <a:r>
                        <a:rPr lang="ar-SA" sz="1600" b="0" kern="1200" dirty="0" err="1" smtClean="0">
                          <a:solidFill>
                            <a:schemeClr val="tx1"/>
                          </a:solidFill>
                          <a:latin typeface="+mn-lt"/>
                          <a:ea typeface="+mn-ea"/>
                          <a:cs typeface="+mn-cs"/>
                        </a:rPr>
                        <a:t>معتمدية</a:t>
                      </a:r>
                      <a:r>
                        <a:rPr lang="ar-SA" sz="1600" b="0" kern="1200" dirty="0" smtClean="0">
                          <a:solidFill>
                            <a:schemeClr val="tx1"/>
                          </a:solidFill>
                          <a:latin typeface="+mn-lt"/>
                          <a:ea typeface="+mn-ea"/>
                          <a:cs typeface="+mn-cs"/>
                        </a:rPr>
                        <a:t> </a:t>
                      </a:r>
                      <a:r>
                        <a:rPr lang="ar-SA" sz="1600" b="0" kern="1200" dirty="0" err="1" smtClean="0">
                          <a:solidFill>
                            <a:schemeClr val="tx1"/>
                          </a:solidFill>
                          <a:latin typeface="+mn-lt"/>
                          <a:ea typeface="+mn-ea"/>
                          <a:cs typeface="+mn-cs"/>
                        </a:rPr>
                        <a:t>منوبة</a:t>
                      </a:r>
                      <a:r>
                        <a:rPr lang="ar-SA" sz="1600" b="0" kern="1200" dirty="0" smtClean="0">
                          <a:solidFill>
                            <a:schemeClr val="tx1"/>
                          </a:solidFill>
                          <a:latin typeface="+mn-lt"/>
                          <a:ea typeface="+mn-ea"/>
                          <a:cs typeface="+mn-cs"/>
                        </a:rPr>
                        <a:t> من ولاية </a:t>
                      </a:r>
                      <a:r>
                        <a:rPr lang="ar-SA" sz="1600" b="0" kern="1200" dirty="0" err="1" smtClean="0">
                          <a:solidFill>
                            <a:schemeClr val="tx1"/>
                          </a:solidFill>
                          <a:latin typeface="+mn-lt"/>
                          <a:ea typeface="+mn-ea"/>
                          <a:cs typeface="+mn-cs"/>
                        </a:rPr>
                        <a:t>منوبة</a:t>
                      </a:r>
                      <a:r>
                        <a:rPr lang="ar-SA" sz="1600" b="0" kern="1200" dirty="0" smtClean="0">
                          <a:solidFill>
                            <a:schemeClr val="tx1"/>
                          </a:solidFill>
                          <a:latin typeface="+mn-lt"/>
                          <a:ea typeface="+mn-ea"/>
                          <a:cs typeface="+mn-cs"/>
                        </a:rPr>
                        <a:t> و يحدها من الشــرق بلدية </a:t>
                      </a:r>
                      <a:r>
                        <a:rPr lang="ar-SA" sz="1600" b="0" kern="1200" dirty="0" err="1" smtClean="0">
                          <a:solidFill>
                            <a:schemeClr val="tx1"/>
                          </a:solidFill>
                          <a:latin typeface="+mn-lt"/>
                          <a:ea typeface="+mn-ea"/>
                          <a:cs typeface="+mn-cs"/>
                        </a:rPr>
                        <a:t>الدنـدان</a:t>
                      </a:r>
                      <a:r>
                        <a:rPr lang="ar-SA" sz="1600" b="0" kern="1200" dirty="0" smtClean="0">
                          <a:solidFill>
                            <a:schemeClr val="tx1"/>
                          </a:solidFill>
                          <a:latin typeface="+mn-lt"/>
                          <a:ea typeface="+mn-ea"/>
                          <a:cs typeface="+mn-cs"/>
                        </a:rPr>
                        <a:t> و من الشمال بلدية دوار </a:t>
                      </a:r>
                      <a:r>
                        <a:rPr lang="ar-SA" sz="1600" b="0" kern="1200" dirty="0" err="1" smtClean="0">
                          <a:solidFill>
                            <a:schemeClr val="tx1"/>
                          </a:solidFill>
                          <a:latin typeface="+mn-lt"/>
                          <a:ea typeface="+mn-ea"/>
                          <a:cs typeface="+mn-cs"/>
                        </a:rPr>
                        <a:t>هيشر</a:t>
                      </a:r>
                      <a:r>
                        <a:rPr lang="ar-SA" sz="1600" b="0" kern="1200" dirty="0" smtClean="0">
                          <a:solidFill>
                            <a:schemeClr val="tx1"/>
                          </a:solidFill>
                          <a:latin typeface="+mn-lt"/>
                          <a:ea typeface="+mn-ea"/>
                          <a:cs typeface="+mn-cs"/>
                        </a:rPr>
                        <a:t> و من الغرب بلدية وادي الليل ومن الجنوب بلدية تونس </a:t>
                      </a:r>
                      <a:r>
                        <a:rPr lang="ar-SA" sz="1600" b="0" kern="1200" dirty="0" err="1" smtClean="0">
                          <a:solidFill>
                            <a:schemeClr val="tx1"/>
                          </a:solidFill>
                          <a:latin typeface="+mn-lt"/>
                          <a:ea typeface="+mn-ea"/>
                          <a:cs typeface="+mn-cs"/>
                        </a:rPr>
                        <a:t>و</a:t>
                      </a:r>
                      <a:r>
                        <a:rPr lang="ar-SA" sz="1600" b="0" kern="1200" dirty="0" smtClean="0">
                          <a:solidFill>
                            <a:schemeClr val="tx1"/>
                          </a:solidFill>
                          <a:latin typeface="+mn-lt"/>
                          <a:ea typeface="+mn-ea"/>
                          <a:cs typeface="+mn-cs"/>
                        </a:rPr>
                        <a:t> قنال مجردة الوطن القبلي</a:t>
                      </a:r>
                      <a:r>
                        <a:rPr lang="fr-FR" sz="1600" b="0" kern="1200" dirty="0" smtClean="0">
                          <a:solidFill>
                            <a:schemeClr val="tx1"/>
                          </a:solidFill>
                          <a:latin typeface="+mn-lt"/>
                          <a:ea typeface="+mn-ea"/>
                          <a:cs typeface="+mn-cs"/>
                        </a:rPr>
                        <a:t> . </a:t>
                      </a:r>
                      <a:endParaRPr lang="fr-FR" sz="1600" b="0" dirty="0" smtClean="0"/>
                    </a:p>
                    <a:p>
                      <a:endParaRPr lang="fr-FR" dirty="0"/>
                    </a:p>
                  </a:txBody>
                  <a:tcPr/>
                </a:tc>
                <a:tc>
                  <a:txBody>
                    <a:bodyPr/>
                    <a:lstStyle/>
                    <a:p>
                      <a:pPr algn="ctr" rtl="1"/>
                      <a:endParaRPr lang="ar-TN" sz="1000" b="1" kern="1200" dirty="0" smtClean="0">
                        <a:solidFill>
                          <a:schemeClr val="tx1"/>
                        </a:solidFill>
                        <a:latin typeface="+mn-lt"/>
                        <a:ea typeface="+mn-ea"/>
                        <a:cs typeface="+mn-cs"/>
                      </a:endParaRPr>
                    </a:p>
                    <a:p>
                      <a:pPr algn="ctr" rtl="1"/>
                      <a:r>
                        <a:rPr lang="ar-TN" sz="1800" b="1" kern="1200" dirty="0" smtClean="0">
                          <a:solidFill>
                            <a:schemeClr val="tx1"/>
                          </a:solidFill>
                          <a:latin typeface="+mn-lt"/>
                          <a:ea typeface="+mn-ea"/>
                          <a:cs typeface="+mn-cs"/>
                        </a:rPr>
                        <a:t>تعريف </a:t>
                      </a:r>
                      <a:r>
                        <a:rPr lang="ar-TN" sz="1800" b="1" kern="1200" dirty="0" err="1" smtClean="0">
                          <a:solidFill>
                            <a:schemeClr val="tx1"/>
                          </a:solidFill>
                          <a:latin typeface="+mn-lt"/>
                          <a:ea typeface="+mn-ea"/>
                          <a:cs typeface="+mn-cs"/>
                        </a:rPr>
                        <a:t>منوبة</a:t>
                      </a:r>
                      <a:endParaRPr lang="ar-TN" sz="1800" b="1" kern="1200" dirty="0" smtClean="0">
                        <a:solidFill>
                          <a:schemeClr val="tx1"/>
                        </a:solidFill>
                        <a:latin typeface="+mn-lt"/>
                        <a:ea typeface="+mn-ea"/>
                        <a:cs typeface="+mn-cs"/>
                      </a:endParaRPr>
                    </a:p>
                    <a:p>
                      <a:pPr algn="ctr" rtl="1"/>
                      <a:endParaRPr lang="ar-TN" sz="800" b="1" kern="1200" dirty="0" smtClean="0">
                        <a:solidFill>
                          <a:schemeClr val="tx1"/>
                        </a:solidFill>
                        <a:latin typeface="+mn-lt"/>
                        <a:ea typeface="+mn-ea"/>
                        <a:cs typeface="+mn-cs"/>
                      </a:endParaRPr>
                    </a:p>
                    <a:p>
                      <a:pPr algn="just" rtl="1">
                        <a:lnSpc>
                          <a:spcPct val="100000"/>
                        </a:lnSpc>
                      </a:pPr>
                      <a:r>
                        <a:rPr lang="ar-SA" sz="1600" b="0" kern="1200" dirty="0" smtClean="0">
                          <a:solidFill>
                            <a:schemeClr val="tx1"/>
                          </a:solidFill>
                          <a:latin typeface="+mn-lt"/>
                          <a:ea typeface="+mn-ea"/>
                          <a:cs typeface="+mn-cs"/>
                        </a:rPr>
                        <a:t>لقد ذهب بعض المؤرخين إلى أن الأصل </a:t>
                      </a:r>
                      <a:r>
                        <a:rPr lang="ar-SA" sz="1600" b="0" kern="1200" dirty="0" err="1" smtClean="0">
                          <a:solidFill>
                            <a:schemeClr val="tx1"/>
                          </a:solidFill>
                          <a:latin typeface="+mn-lt"/>
                          <a:ea typeface="+mn-ea"/>
                          <a:cs typeface="+mn-cs"/>
                        </a:rPr>
                        <a:t>البونيقي</a:t>
                      </a:r>
                      <a:r>
                        <a:rPr lang="ar-SA" sz="1600" b="0" kern="1200" dirty="0" smtClean="0">
                          <a:solidFill>
                            <a:schemeClr val="tx1"/>
                          </a:solidFill>
                          <a:latin typeface="+mn-lt"/>
                          <a:ea typeface="+mn-ea"/>
                          <a:cs typeface="+mn-cs"/>
                        </a:rPr>
                        <a:t> لكلمة "</a:t>
                      </a:r>
                      <a:r>
                        <a:rPr lang="ar-SA" sz="1600" b="0" kern="1200" dirty="0" err="1" smtClean="0">
                          <a:solidFill>
                            <a:schemeClr val="tx1"/>
                          </a:solidFill>
                          <a:latin typeface="+mn-lt"/>
                          <a:ea typeface="+mn-ea"/>
                          <a:cs typeface="+mn-cs"/>
                        </a:rPr>
                        <a:t>منوبة</a:t>
                      </a:r>
                      <a:r>
                        <a:rPr lang="ar-SA" sz="1600" b="0" kern="1200" dirty="0" smtClean="0">
                          <a:solidFill>
                            <a:schemeClr val="tx1"/>
                          </a:solidFill>
                          <a:latin typeface="+mn-lt"/>
                          <a:ea typeface="+mn-ea"/>
                          <a:cs typeface="+mn-cs"/>
                        </a:rPr>
                        <a:t> " </a:t>
                      </a:r>
                      <a:r>
                        <a:rPr lang="ar-TN" sz="1600" b="0" kern="1200" dirty="0" smtClean="0">
                          <a:solidFill>
                            <a:schemeClr val="tx1"/>
                          </a:solidFill>
                          <a:latin typeface="+mn-lt"/>
                          <a:ea typeface="+mn-ea"/>
                          <a:cs typeface="+mn-cs"/>
                        </a:rPr>
                        <a:t> </a:t>
                      </a:r>
                      <a:r>
                        <a:rPr lang="ar-SA" sz="1600" b="0" kern="1200" dirty="0" smtClean="0">
                          <a:solidFill>
                            <a:schemeClr val="tx1"/>
                          </a:solidFill>
                          <a:latin typeface="+mn-lt"/>
                          <a:ea typeface="+mn-ea"/>
                          <a:cs typeface="+mn-cs"/>
                        </a:rPr>
                        <a:t>هي تركيب مزجي </a:t>
                      </a:r>
                      <a:r>
                        <a:rPr lang="ar-SA" sz="1600" b="0" kern="1200" dirty="0" err="1" smtClean="0">
                          <a:solidFill>
                            <a:schemeClr val="tx1"/>
                          </a:solidFill>
                          <a:latin typeface="+mn-lt"/>
                          <a:ea typeface="+mn-ea"/>
                          <a:cs typeface="+mn-cs"/>
                        </a:rPr>
                        <a:t>ل</a:t>
                      </a:r>
                      <a:r>
                        <a:rPr lang="ar-SA" sz="1600" b="0" kern="1200" dirty="0" smtClean="0">
                          <a:solidFill>
                            <a:schemeClr val="tx1"/>
                          </a:solidFill>
                          <a:latin typeface="+mn-lt"/>
                          <a:ea typeface="+mn-ea"/>
                          <a:cs typeface="+mn-cs"/>
                        </a:rPr>
                        <a:t> "منة"</a:t>
                      </a:r>
                      <a:r>
                        <a:rPr lang="ar-TN" sz="1600" b="0" kern="1200" dirty="0" smtClean="0">
                          <a:solidFill>
                            <a:schemeClr val="tx1"/>
                          </a:solidFill>
                          <a:latin typeface="+mn-lt"/>
                          <a:ea typeface="+mn-ea"/>
                          <a:cs typeface="+mn-cs"/>
                        </a:rPr>
                        <a:t> ومعناها الخير </a:t>
                      </a:r>
                      <a:r>
                        <a:rPr lang="ar-TN" sz="1600" b="0" kern="1200" dirty="0" err="1" smtClean="0">
                          <a:solidFill>
                            <a:schemeClr val="tx1"/>
                          </a:solidFill>
                          <a:latin typeface="+mn-lt"/>
                          <a:ea typeface="+mn-ea"/>
                          <a:cs typeface="+mn-cs"/>
                        </a:rPr>
                        <a:t>و</a:t>
                      </a:r>
                      <a:r>
                        <a:rPr lang="ar-TN" sz="1600" b="0" kern="1200" dirty="0" smtClean="0">
                          <a:solidFill>
                            <a:schemeClr val="tx1"/>
                          </a:solidFill>
                          <a:latin typeface="+mn-lt"/>
                          <a:ea typeface="+mn-ea"/>
                          <a:cs typeface="+mn-cs"/>
                        </a:rPr>
                        <a:t>"</a:t>
                      </a:r>
                      <a:r>
                        <a:rPr lang="ar-TN" sz="1600" b="0" kern="1200" dirty="0" err="1" smtClean="0">
                          <a:solidFill>
                            <a:schemeClr val="tx1"/>
                          </a:solidFill>
                          <a:latin typeface="+mn-lt"/>
                          <a:ea typeface="+mn-ea"/>
                          <a:cs typeface="+mn-cs"/>
                        </a:rPr>
                        <a:t>وبة</a:t>
                      </a:r>
                      <a:r>
                        <a:rPr lang="ar-TN" sz="1600" b="0" kern="1200" dirty="0" smtClean="0">
                          <a:solidFill>
                            <a:schemeClr val="tx1"/>
                          </a:solidFill>
                          <a:latin typeface="+mn-lt"/>
                          <a:ea typeface="+mn-ea"/>
                          <a:cs typeface="+mn-cs"/>
                        </a:rPr>
                        <a:t>" ومعناها السوق  في إشارة إلى الطابع </a:t>
                      </a:r>
                      <a:r>
                        <a:rPr lang="ar-TN" sz="1600" b="0" kern="1200" dirty="0" err="1" smtClean="0">
                          <a:solidFill>
                            <a:schemeClr val="tx1"/>
                          </a:solidFill>
                          <a:latin typeface="+mn-lt"/>
                          <a:ea typeface="+mn-ea"/>
                          <a:cs typeface="+mn-cs"/>
                        </a:rPr>
                        <a:t>الفلاحي</a:t>
                      </a:r>
                      <a:r>
                        <a:rPr lang="ar-TN" sz="1600" b="0" kern="1200" dirty="0" smtClean="0">
                          <a:solidFill>
                            <a:schemeClr val="tx1"/>
                          </a:solidFill>
                          <a:latin typeface="+mn-lt"/>
                          <a:ea typeface="+mn-ea"/>
                          <a:cs typeface="+mn-cs"/>
                        </a:rPr>
                        <a:t> .</a:t>
                      </a:r>
                    </a:p>
                    <a:p>
                      <a:pPr algn="ctr" rtl="1"/>
                      <a:r>
                        <a:rPr lang="ar-TN" sz="1800" b="1" kern="1200" dirty="0" smtClean="0">
                          <a:solidFill>
                            <a:schemeClr val="tx1"/>
                          </a:solidFill>
                          <a:latin typeface="+mn-lt"/>
                          <a:ea typeface="+mn-ea"/>
                          <a:cs typeface="+mn-cs"/>
                        </a:rPr>
                        <a:t>تعريف</a:t>
                      </a:r>
                      <a:r>
                        <a:rPr lang="ar-TN" sz="1800" b="1" kern="1200" baseline="0" dirty="0" smtClean="0">
                          <a:solidFill>
                            <a:schemeClr val="tx1"/>
                          </a:solidFill>
                          <a:latin typeface="+mn-lt"/>
                          <a:ea typeface="+mn-ea"/>
                          <a:cs typeface="+mn-cs"/>
                        </a:rPr>
                        <a:t> بلدية </a:t>
                      </a:r>
                      <a:r>
                        <a:rPr lang="ar-TN" sz="1800" b="1" kern="1200" baseline="0" dirty="0" err="1" smtClean="0">
                          <a:solidFill>
                            <a:schemeClr val="tx1"/>
                          </a:solidFill>
                          <a:latin typeface="+mn-lt"/>
                          <a:ea typeface="+mn-ea"/>
                          <a:cs typeface="+mn-cs"/>
                        </a:rPr>
                        <a:t>منوبة</a:t>
                      </a:r>
                      <a:endParaRPr lang="ar-TN" sz="1800" b="1" kern="1200" dirty="0" smtClean="0">
                        <a:solidFill>
                          <a:schemeClr val="tx1"/>
                        </a:solidFill>
                        <a:latin typeface="+mn-lt"/>
                        <a:ea typeface="+mn-ea"/>
                        <a:cs typeface="+mn-cs"/>
                      </a:endParaRPr>
                    </a:p>
                    <a:p>
                      <a:pPr algn="just" rtl="1"/>
                      <a:r>
                        <a:rPr lang="ar-SA" sz="1600" b="0" kern="1200" dirty="0" smtClean="0">
                          <a:solidFill>
                            <a:schemeClr val="tx1"/>
                          </a:solidFill>
                          <a:latin typeface="+mn-lt"/>
                          <a:ea typeface="+mn-ea"/>
                          <a:cs typeface="+mn-cs"/>
                        </a:rPr>
                        <a:t>أحدثت بلدية </a:t>
                      </a:r>
                      <a:r>
                        <a:rPr lang="ar-SA" sz="1600" b="0" kern="1200" dirty="0" err="1" smtClean="0">
                          <a:solidFill>
                            <a:schemeClr val="tx1"/>
                          </a:solidFill>
                          <a:latin typeface="+mn-lt"/>
                          <a:ea typeface="+mn-ea"/>
                          <a:cs typeface="+mn-cs"/>
                        </a:rPr>
                        <a:t>منوبة</a:t>
                      </a:r>
                      <a:r>
                        <a:rPr lang="ar-SA" sz="1600" b="0" kern="1200" dirty="0" smtClean="0">
                          <a:solidFill>
                            <a:schemeClr val="tx1"/>
                          </a:solidFill>
                          <a:latin typeface="+mn-lt"/>
                          <a:ea typeface="+mn-ea"/>
                          <a:cs typeface="+mn-cs"/>
                        </a:rPr>
                        <a:t> بمقتضى الأمر المؤرخ في</a:t>
                      </a:r>
                      <a:r>
                        <a:rPr lang="fr-FR" sz="1600" b="0" kern="1200" dirty="0" smtClean="0">
                          <a:solidFill>
                            <a:schemeClr val="tx1"/>
                          </a:solidFill>
                          <a:latin typeface="+mn-lt"/>
                          <a:ea typeface="+mn-ea"/>
                          <a:cs typeface="+mn-cs"/>
                        </a:rPr>
                        <a:t>23  </a:t>
                      </a:r>
                      <a:r>
                        <a:rPr lang="ar-SA" sz="1600" b="0" kern="1200" dirty="0" err="1" smtClean="0">
                          <a:solidFill>
                            <a:schemeClr val="tx1"/>
                          </a:solidFill>
                          <a:latin typeface="+mn-lt"/>
                          <a:ea typeface="+mn-ea"/>
                          <a:cs typeface="+mn-cs"/>
                        </a:rPr>
                        <a:t>جويلية</a:t>
                      </a:r>
                      <a:r>
                        <a:rPr lang="ar-SA" sz="1600" b="0" kern="1200" dirty="0" smtClean="0">
                          <a:solidFill>
                            <a:schemeClr val="tx1"/>
                          </a:solidFill>
                          <a:latin typeface="+mn-lt"/>
                          <a:ea typeface="+mn-ea"/>
                          <a:cs typeface="+mn-cs"/>
                        </a:rPr>
                        <a:t> 1942     </a:t>
                      </a:r>
                      <a:r>
                        <a:rPr lang="ar-SA" sz="1600" b="0" kern="1200" dirty="0" err="1" smtClean="0">
                          <a:solidFill>
                            <a:schemeClr val="tx1"/>
                          </a:solidFill>
                          <a:latin typeface="+mn-lt"/>
                          <a:ea typeface="+mn-ea"/>
                          <a:cs typeface="+mn-cs"/>
                        </a:rPr>
                        <a:t>و</a:t>
                      </a:r>
                      <a:r>
                        <a:rPr lang="ar-SA" sz="1600" b="0" kern="1200" dirty="0" smtClean="0">
                          <a:solidFill>
                            <a:schemeClr val="tx1"/>
                          </a:solidFill>
                          <a:latin typeface="+mn-lt"/>
                          <a:ea typeface="+mn-ea"/>
                          <a:cs typeface="+mn-cs"/>
                        </a:rPr>
                        <a:t> هي بذلك تعد من أقدم البلديات التي أحدثت بجهة العاصمة إذ يرجع تاريخ تأسيسها إلى ما قبل الاستقلال</a:t>
                      </a:r>
                      <a:r>
                        <a:rPr lang="fr-FR" sz="1600" b="0" kern="1200" dirty="0" smtClean="0">
                          <a:solidFill>
                            <a:schemeClr val="tx1"/>
                          </a:solidFill>
                          <a:latin typeface="+mn-lt"/>
                          <a:ea typeface="+mn-ea"/>
                          <a:cs typeface="+mn-cs"/>
                        </a:rPr>
                        <a:t> .</a:t>
                      </a:r>
                    </a:p>
                    <a:p>
                      <a:pPr algn="just" rtl="1"/>
                      <a:r>
                        <a:rPr lang="ar-SA" sz="1600" b="0" kern="1200" dirty="0" smtClean="0">
                          <a:solidFill>
                            <a:schemeClr val="tx1"/>
                          </a:solidFill>
                          <a:latin typeface="+mn-lt"/>
                          <a:ea typeface="+mn-ea"/>
                          <a:cs typeface="+mn-cs"/>
                        </a:rPr>
                        <a:t>و يبلغ عدد سكّانها : 32005 .</a:t>
                      </a:r>
                      <a:endParaRPr lang="fr-FR" sz="1600" b="0" kern="1200" dirty="0" smtClean="0">
                        <a:solidFill>
                          <a:schemeClr val="tx1"/>
                        </a:solidFill>
                        <a:latin typeface="+mn-lt"/>
                        <a:ea typeface="+mn-ea"/>
                        <a:cs typeface="+mn-cs"/>
                      </a:endParaRPr>
                    </a:p>
                    <a:p>
                      <a:pPr algn="just" rtl="1"/>
                      <a:r>
                        <a:rPr lang="ar-SA" sz="1600" b="0" kern="1200" dirty="0" smtClean="0">
                          <a:solidFill>
                            <a:schemeClr val="tx1"/>
                          </a:solidFill>
                          <a:latin typeface="+mn-lt"/>
                          <a:ea typeface="+mn-ea"/>
                          <a:cs typeface="+mn-cs"/>
                        </a:rPr>
                        <a:t>عدد المساكن : 9699.</a:t>
                      </a:r>
                      <a:endParaRPr lang="fr-FR" sz="1600" b="0" kern="1200" dirty="0" smtClean="0">
                        <a:solidFill>
                          <a:schemeClr val="tx1"/>
                        </a:solidFill>
                        <a:latin typeface="+mn-lt"/>
                        <a:ea typeface="+mn-ea"/>
                        <a:cs typeface="+mn-cs"/>
                      </a:endParaRPr>
                    </a:p>
                    <a:p>
                      <a:pPr algn="just" rtl="1"/>
                      <a:r>
                        <a:rPr lang="ar-SA" sz="1600" b="0" kern="1200" dirty="0" smtClean="0">
                          <a:solidFill>
                            <a:schemeClr val="tx1"/>
                          </a:solidFill>
                          <a:latin typeface="+mn-lt"/>
                          <a:ea typeface="+mn-ea"/>
                          <a:cs typeface="+mn-cs"/>
                        </a:rPr>
                        <a:t>عدد الأسر : 9022.</a:t>
                      </a:r>
                      <a:endParaRPr lang="ar-TN" sz="1600" b="0" kern="1200" dirty="0" smtClean="0">
                        <a:solidFill>
                          <a:schemeClr val="tx1"/>
                        </a:solidFill>
                        <a:latin typeface="+mn-lt"/>
                        <a:ea typeface="+mn-ea"/>
                        <a:cs typeface="+mn-cs"/>
                      </a:endParaRPr>
                    </a:p>
                    <a:p>
                      <a:pPr algn="just" rtl="1"/>
                      <a:endParaRPr lang="ar-TN" sz="1600" b="0" kern="1200" dirty="0" smtClean="0">
                        <a:solidFill>
                          <a:schemeClr val="tx1"/>
                        </a:solidFill>
                        <a:latin typeface="+mn-lt"/>
                        <a:ea typeface="+mn-ea"/>
                        <a:cs typeface="+mn-cs"/>
                      </a:endParaRPr>
                    </a:p>
                    <a:p>
                      <a:pPr algn="just" rtl="1"/>
                      <a:endParaRPr lang="ar-TN" sz="1600" b="0" kern="1200" dirty="0" smtClean="0">
                        <a:solidFill>
                          <a:schemeClr val="tx1"/>
                        </a:solidFill>
                        <a:latin typeface="+mn-lt"/>
                        <a:ea typeface="+mn-ea"/>
                        <a:cs typeface="+mn-cs"/>
                      </a:endParaRPr>
                    </a:p>
                    <a:p>
                      <a:pPr algn="just" rtl="1"/>
                      <a:endParaRPr lang="ar-TN" sz="1600" b="0" kern="1200" dirty="0" smtClean="0">
                        <a:solidFill>
                          <a:schemeClr val="tx1"/>
                        </a:solidFill>
                        <a:latin typeface="+mn-lt"/>
                        <a:ea typeface="+mn-ea"/>
                        <a:cs typeface="+mn-cs"/>
                      </a:endParaRPr>
                    </a:p>
                    <a:p>
                      <a:pPr algn="just" rtl="1"/>
                      <a:endParaRPr lang="ar-TN" sz="1600" b="0" kern="1200" dirty="0" smtClean="0">
                        <a:solidFill>
                          <a:schemeClr val="tx1"/>
                        </a:solidFill>
                        <a:latin typeface="+mn-lt"/>
                        <a:ea typeface="+mn-ea"/>
                        <a:cs typeface="+mn-cs"/>
                      </a:endParaRPr>
                    </a:p>
                    <a:p>
                      <a:pPr algn="just" rtl="1"/>
                      <a:endParaRPr lang="ar-TN" sz="1600" b="0" kern="1200" dirty="0" smtClean="0">
                        <a:solidFill>
                          <a:schemeClr val="tx1"/>
                        </a:solidFill>
                        <a:latin typeface="+mn-lt"/>
                        <a:ea typeface="+mn-ea"/>
                        <a:cs typeface="+mn-cs"/>
                      </a:endParaRPr>
                    </a:p>
                    <a:p>
                      <a:pPr algn="just" rtl="1"/>
                      <a:endParaRPr lang="ar-TN" sz="1600" b="0" kern="1200" dirty="0" smtClean="0">
                        <a:solidFill>
                          <a:schemeClr val="tx1"/>
                        </a:solidFill>
                        <a:latin typeface="+mn-lt"/>
                        <a:ea typeface="+mn-ea"/>
                        <a:cs typeface="+mn-cs"/>
                      </a:endParaRPr>
                    </a:p>
                    <a:p>
                      <a:pPr algn="just" rtl="1"/>
                      <a:endParaRPr lang="ar-TN" sz="1600" b="0" kern="1200" dirty="0" smtClean="0">
                        <a:solidFill>
                          <a:schemeClr val="tx1"/>
                        </a:solidFill>
                        <a:latin typeface="+mn-lt"/>
                        <a:ea typeface="+mn-ea"/>
                        <a:cs typeface="+mn-cs"/>
                      </a:endParaRPr>
                    </a:p>
                    <a:p>
                      <a:pPr algn="just" rtl="1"/>
                      <a:endParaRPr lang="ar-TN" sz="1600" b="0" kern="1200" dirty="0" smtClean="0">
                        <a:solidFill>
                          <a:schemeClr val="tx1"/>
                        </a:solidFill>
                        <a:latin typeface="+mn-lt"/>
                        <a:ea typeface="+mn-ea"/>
                        <a:cs typeface="+mn-cs"/>
                      </a:endParaRPr>
                    </a:p>
                    <a:p>
                      <a:pPr algn="just" rtl="1"/>
                      <a:endParaRPr lang="ar-TN" sz="1600" b="0" kern="1200" dirty="0" smtClean="0">
                        <a:solidFill>
                          <a:schemeClr val="tx1"/>
                        </a:solidFill>
                        <a:latin typeface="+mn-lt"/>
                        <a:ea typeface="+mn-ea"/>
                        <a:cs typeface="+mn-cs"/>
                      </a:endParaRPr>
                    </a:p>
                  </a:txBody>
                  <a:tcPr/>
                </a:tc>
              </a:tr>
            </a:tbl>
          </a:graphicData>
        </a:graphic>
      </p:graphicFrame>
      <p:pic>
        <p:nvPicPr>
          <p:cNvPr id="5" name="Image 4" descr="C:\Users\user\Desktop\AYDA\Mes Documents\Mes images\قصور منوبة\lwf6 copier.gif"/>
          <p:cNvPicPr/>
          <p:nvPr/>
        </p:nvPicPr>
        <p:blipFill>
          <a:blip r:embed="rId2">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4714876" y="3214686"/>
            <a:ext cx="4214842" cy="3429024"/>
          </a:xfrm>
          <a:prstGeom prst="rect">
            <a:avLst/>
          </a:prstGeom>
          <a:noFill/>
          <a:ln>
            <a:noFill/>
          </a:ln>
        </p:spPr>
      </p:pic>
      <p:pic>
        <p:nvPicPr>
          <p:cNvPr id="6" name="Image 5" descr="C:\Users\M-PC4\Desktop\img1.PNG"/>
          <p:cNvPicPr/>
          <p:nvPr/>
        </p:nvPicPr>
        <p:blipFill>
          <a:blip r:embed="rId3"/>
          <a:srcRect/>
          <a:stretch>
            <a:fillRect/>
          </a:stretch>
        </p:blipFill>
        <p:spPr bwMode="auto">
          <a:xfrm>
            <a:off x="214282" y="3214687"/>
            <a:ext cx="4143403" cy="342902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p:cNvGraphicFramePr>
            <a:graphicFrameLocks noGrp="1"/>
          </p:cNvGraphicFramePr>
          <p:nvPr/>
        </p:nvGraphicFramePr>
        <p:xfrm>
          <a:off x="0" y="0"/>
          <a:ext cx="9144000" cy="6858000"/>
        </p:xfrm>
        <a:graphic>
          <a:graphicData uri="http://schemas.openxmlformats.org/drawingml/2006/table">
            <a:tbl>
              <a:tblPr firstRow="1" bandRow="1"/>
              <a:tblGrid>
                <a:gridCol w="4572000"/>
                <a:gridCol w="4572000"/>
              </a:tblGrid>
              <a:tr h="6858000">
                <a:tc>
                  <a:txBody>
                    <a:bodyPr/>
                    <a:lstStyle/>
                    <a:p>
                      <a:pPr algn="ctr" rtl="1"/>
                      <a:endParaRPr lang="fr-FR" dirty="0"/>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TN" sz="800" b="1" i="0" strike="noStrike" cap="none" normalizeH="0" baseline="0" dirty="0" smtClean="0">
                        <a:ln>
                          <a:noFill/>
                        </a:ln>
                        <a:solidFill>
                          <a:srgbClr val="333333"/>
                        </a:solidFill>
                        <a:effectLst/>
                        <a:latin typeface="Tahoma" pitchFamily="34" charset="0"/>
                        <a:ea typeface="Times New Roman" pitchFamily="18" charset="0"/>
                        <a:cs typeface="Tahoma"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800" b="1" i="0" strike="noStrike" cap="none" normalizeH="0" baseline="0" dirty="0" smtClean="0">
                          <a:ln>
                            <a:noFill/>
                          </a:ln>
                          <a:solidFill>
                            <a:srgbClr val="333333"/>
                          </a:solidFill>
                          <a:effectLst/>
                          <a:latin typeface="Tahoma" pitchFamily="34" charset="0"/>
                          <a:ea typeface="Times New Roman" pitchFamily="18" charset="0"/>
                          <a:cs typeface="Tahoma" pitchFamily="34" charset="0"/>
                        </a:rPr>
                        <a:t>سبيل حمّودة باشا</a:t>
                      </a:r>
                      <a:endParaRPr kumimoji="0" lang="ar-TN" sz="1800" b="1" i="0" strike="noStrike" cap="none" normalizeH="0" baseline="0" dirty="0" smtClean="0">
                        <a:ln>
                          <a:noFill/>
                        </a:ln>
                        <a:solidFill>
                          <a:srgbClr val="333333"/>
                        </a:solidFill>
                        <a:effectLst/>
                        <a:latin typeface="Tahoma" pitchFamily="34" charset="0"/>
                        <a:ea typeface="Times New Roman" pitchFamily="18" charset="0"/>
                        <a:cs typeface="Tahoma"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TN" sz="1800" b="1" i="0" strike="noStrike" cap="none" normalizeH="0" baseline="0" dirty="0" smtClean="0">
                        <a:ln>
                          <a:noFill/>
                        </a:ln>
                        <a:solidFill>
                          <a:srgbClr val="333333"/>
                        </a:solidFill>
                        <a:effectLst/>
                        <a:latin typeface="Tahoma" pitchFamily="34" charset="0"/>
                        <a:ea typeface="Times New Roman" pitchFamily="18" charset="0"/>
                        <a:cs typeface="Tahoma"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800" b="0" i="0" strike="noStrike" cap="none" normalizeH="0" baseline="0" dirty="0" smtClean="0">
                        <a:ln>
                          <a:noFill/>
                        </a:ln>
                        <a:solidFill>
                          <a:schemeClr val="tx1"/>
                        </a:solidFill>
                        <a:effectLst/>
                        <a:latin typeface="Arial" pitchFamily="34" charset="0"/>
                        <a:cs typeface="Arial" pitchFamily="34" charset="0"/>
                      </a:endParaRPr>
                    </a:p>
                    <a:p>
                      <a:pPr algn="ctr"/>
                      <a:endParaRPr lang="fr-FR" dirty="0"/>
                    </a:p>
                  </a:txBody>
                  <a:tcPr/>
                </a:tc>
              </a:tr>
            </a:tbl>
          </a:graphicData>
        </a:graphic>
      </p:graphicFrame>
      <p:sp>
        <p:nvSpPr>
          <p:cNvPr id="8" name="ZoneTexte 7"/>
          <p:cNvSpPr txBox="1"/>
          <p:nvPr/>
        </p:nvSpPr>
        <p:spPr>
          <a:xfrm>
            <a:off x="4714876" y="571480"/>
            <a:ext cx="4214842" cy="6186309"/>
          </a:xfrm>
          <a:prstGeom prst="rect">
            <a:avLst/>
          </a:prstGeom>
          <a:noFill/>
        </p:spPr>
        <p:txBody>
          <a:bodyPr wrap="square" rtlCol="0">
            <a:spAutoFit/>
          </a:bodyPr>
          <a:lstStyle/>
          <a:p>
            <a:pPr algn="justLow" rtl="1"/>
            <a:r>
              <a:rPr lang="ar-SA" dirty="0"/>
              <a:t>هو منشأة مائية تتمثل في سقاية أحدثها حمودة باشا </a:t>
            </a:r>
            <a:r>
              <a:rPr lang="ar-SA" dirty="0" smtClean="0"/>
              <a:t>الحسيني</a:t>
            </a:r>
            <a:r>
              <a:rPr lang="ar-TN" dirty="0"/>
              <a:t> </a:t>
            </a:r>
            <a:r>
              <a:rPr lang="ar-SA" dirty="0" smtClean="0"/>
              <a:t>( </a:t>
            </a:r>
            <a:r>
              <a:rPr lang="ar-SA" dirty="0"/>
              <a:t>1782-1814) على الطريق الرابطة بين الحاضرة تونس وضواحي </a:t>
            </a:r>
            <a:r>
              <a:rPr lang="ar-SA" dirty="0" err="1"/>
              <a:t>منوبة</a:t>
            </a:r>
            <a:r>
              <a:rPr lang="ar-SA" dirty="0"/>
              <a:t> سنة 1792 وفق </a:t>
            </a:r>
            <a:r>
              <a:rPr lang="ar-TN" dirty="0" smtClean="0"/>
              <a:t>     </a:t>
            </a:r>
            <a:r>
              <a:rPr lang="ar-SA" dirty="0" smtClean="0"/>
              <a:t>ما </a:t>
            </a:r>
            <a:r>
              <a:rPr lang="ar-SA" dirty="0"/>
              <a:t>جاء في </a:t>
            </a:r>
            <a:r>
              <a:rPr lang="ar-SA" dirty="0" err="1"/>
              <a:t>النقيشة</a:t>
            </a:r>
            <a:r>
              <a:rPr lang="ar-SA" dirty="0"/>
              <a:t> التذكارية الموجودة على واجهة المبنى، وقد كانت محطة للاستراحة حيث كانت تضمَ عدة ملحقات اندثرت اليوم على غرار مسجد للصلاة ومقهى. وسبيل حمودة باشا من المعالم الأثرية المرتبة منذ سنة 1922</a:t>
            </a:r>
            <a:r>
              <a:rPr lang="fr-FR" dirty="0"/>
              <a:t>.</a:t>
            </a:r>
          </a:p>
          <a:p>
            <a:pPr algn="justLow" rtl="1"/>
            <a:r>
              <a:rPr lang="ar-SA" dirty="0"/>
              <a:t>ويتكوَن مبنى السبيل من بناية مربَعة الشكل، تعلوها قبة محدَبة </a:t>
            </a:r>
            <a:r>
              <a:rPr lang="ar-SA" dirty="0" err="1"/>
              <a:t>مغشاة</a:t>
            </a:r>
            <a:r>
              <a:rPr lang="ar-SA" dirty="0"/>
              <a:t> </a:t>
            </a:r>
            <a:r>
              <a:rPr lang="ar-SA" dirty="0" err="1"/>
              <a:t>بوزرات</a:t>
            </a:r>
            <a:r>
              <a:rPr lang="ar-SA" dirty="0"/>
              <a:t> من القرميد الأخضر، أمَا الواجهة فقد حملت زخارف مصنوعة من حجارة </a:t>
            </a:r>
            <a:r>
              <a:rPr lang="ar-SA" dirty="0" err="1"/>
              <a:t>الكذال</a:t>
            </a:r>
            <a:r>
              <a:rPr lang="ar-SA" dirty="0"/>
              <a:t> فاتحة اللون على شكل قوس ذي خمس فقرات متناوبة سوداء وفي باطن العقد وضعت </a:t>
            </a:r>
            <a:r>
              <a:rPr lang="ar-SA" dirty="0" err="1"/>
              <a:t>نقيشة</a:t>
            </a:r>
            <a:r>
              <a:rPr lang="ar-SA" dirty="0"/>
              <a:t> تذكارية مكتوبة بخط الثلث الأسود على أرضية رخامية بيضاء</a:t>
            </a:r>
            <a:r>
              <a:rPr lang="fr-FR" dirty="0"/>
              <a:t>.</a:t>
            </a:r>
          </a:p>
          <a:p>
            <a:pPr algn="justLow" rtl="1"/>
            <a:r>
              <a:rPr lang="ar-SA" dirty="0"/>
              <a:t>وعلى يسار مبنى السقاية، يوجد حوض مائي ذي استطالة وقليل العمق، لجمع الماء القادم من فوهة السبيل، وفي أقصى الحوض بني مجلس مربَع الشكل في شكل </a:t>
            </a:r>
            <a:r>
              <a:rPr lang="ar-SA" dirty="0" err="1"/>
              <a:t>دكانة</a:t>
            </a:r>
            <a:r>
              <a:rPr lang="ar-SA" dirty="0"/>
              <a:t> للاستراحة وتوَج أحد مقاعده بقوس نصف دائري غائر للتظليل. وبالجهة الجوفية يوجد حوض مائي ثاني ذي استطالة يتعامد مع الحوض الأول. وبالناحية الشمالية الشرقية توجد بناية البئر ذات ناعورة تعمل على استخراج الماء الصالح للشراب عن طريق الدواب</a:t>
            </a:r>
            <a:r>
              <a:rPr lang="fr-FR" dirty="0" smtClean="0"/>
              <a:t>.</a:t>
            </a:r>
            <a:endParaRPr lang="fr-FR" dirty="0"/>
          </a:p>
        </p:txBody>
      </p:sp>
      <p:pic>
        <p:nvPicPr>
          <p:cNvPr id="9" name="Picture 2" descr="C:\Users\M-PC4\Desktop\2016\ملفات مختلفة\منوبة قديما\Nouveau dossier\image001.jpg"/>
          <p:cNvPicPr>
            <a:picLocks noChangeAspect="1" noChangeArrowheads="1"/>
          </p:cNvPicPr>
          <p:nvPr/>
        </p:nvPicPr>
        <p:blipFill>
          <a:blip r:embed="rId2"/>
          <a:srcRect/>
          <a:stretch>
            <a:fillRect/>
          </a:stretch>
        </p:blipFill>
        <p:spPr bwMode="auto">
          <a:xfrm>
            <a:off x="142844" y="142852"/>
            <a:ext cx="4357718" cy="3487765"/>
          </a:xfrm>
          <a:prstGeom prst="rect">
            <a:avLst/>
          </a:prstGeom>
          <a:noFill/>
        </p:spPr>
      </p:pic>
      <p:pic>
        <p:nvPicPr>
          <p:cNvPr id="10" name="Picture 3" descr="C:\Users\M-PC4\Desktop\الصور الخاصة بالمعرض\سبيل حمودة باشا\120-2027_IMG.JPG"/>
          <p:cNvPicPr>
            <a:picLocks noChangeAspect="1" noChangeArrowheads="1"/>
          </p:cNvPicPr>
          <p:nvPr/>
        </p:nvPicPr>
        <p:blipFill>
          <a:blip r:embed="rId3" cstate="print"/>
          <a:srcRect/>
          <a:stretch>
            <a:fillRect/>
          </a:stretch>
        </p:blipFill>
        <p:spPr bwMode="auto">
          <a:xfrm>
            <a:off x="142844" y="3643314"/>
            <a:ext cx="4313220" cy="302260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0" y="0"/>
          <a:ext cx="9144000" cy="6858000"/>
        </p:xfrm>
        <a:graphic>
          <a:graphicData uri="http://schemas.openxmlformats.org/drawingml/2006/table">
            <a:tbl>
              <a:tblPr firstRow="1" bandRow="1"/>
              <a:tblGrid>
                <a:gridCol w="4572000"/>
                <a:gridCol w="4572000"/>
              </a:tblGrid>
              <a:tr h="6858000">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SA" sz="1600" dirty="0" smtClean="0"/>
                        <a:t>مركزي مكشوف إلى السماء كان في القديم يضم جابية ماء، وتحيط </a:t>
                      </a:r>
                      <a:r>
                        <a:rPr lang="ar-SA" sz="1600" dirty="0" err="1" smtClean="0"/>
                        <a:t>به</a:t>
                      </a:r>
                      <a:r>
                        <a:rPr lang="ar-SA" sz="1600" dirty="0" smtClean="0"/>
                        <a:t> من الجهات الأربعة أروقة محمولة على أعمدة رخامية تتخللها أقواس </a:t>
                      </a:r>
                      <a:r>
                        <a:rPr lang="ar-SA" sz="1600" dirty="0" err="1" smtClean="0"/>
                        <a:t>مغشاة</a:t>
                      </a:r>
                      <a:r>
                        <a:rPr lang="ar-SA" sz="1600" dirty="0" smtClean="0"/>
                        <a:t> </a:t>
                      </a:r>
                      <a:r>
                        <a:rPr lang="ar-SA" sz="1600" dirty="0" err="1" smtClean="0"/>
                        <a:t>بالجصَ</a:t>
                      </a:r>
                      <a:r>
                        <a:rPr lang="ar-SA" sz="1600" dirty="0" smtClean="0"/>
                        <a:t> "نقش </a:t>
                      </a:r>
                      <a:r>
                        <a:rPr lang="ar-SA" sz="1600" dirty="0" err="1" smtClean="0"/>
                        <a:t>حديدة</a:t>
                      </a:r>
                      <a:r>
                        <a:rPr lang="ar-SA" sz="1600" dirty="0" smtClean="0"/>
                        <a:t>“</a:t>
                      </a:r>
                      <a:endParaRPr lang="ar-TN" sz="1600" dirty="0" smtClean="0"/>
                    </a:p>
                    <a:p>
                      <a:pPr marL="0" marR="0" indent="0" algn="just" defTabSz="914400" rtl="1" eaLnBrk="1" fontAlgn="auto" latinLnBrk="0" hangingPunct="1">
                        <a:lnSpc>
                          <a:spcPct val="100000"/>
                        </a:lnSpc>
                        <a:spcBef>
                          <a:spcPts val="0"/>
                        </a:spcBef>
                        <a:spcAft>
                          <a:spcPts val="0"/>
                        </a:spcAft>
                        <a:buClrTx/>
                        <a:buSzTx/>
                        <a:buFontTx/>
                        <a:buNone/>
                        <a:tabLst/>
                        <a:defRPr/>
                      </a:pPr>
                      <a:endParaRPr lang="ar-TN" sz="1600" dirty="0" smtClean="0"/>
                    </a:p>
                    <a:p>
                      <a:pPr marL="0" marR="0" indent="0" algn="just" defTabSz="914400" rtl="1" eaLnBrk="1" fontAlgn="auto" latinLnBrk="0" hangingPunct="1">
                        <a:lnSpc>
                          <a:spcPct val="100000"/>
                        </a:lnSpc>
                        <a:spcBef>
                          <a:spcPts val="0"/>
                        </a:spcBef>
                        <a:spcAft>
                          <a:spcPts val="0"/>
                        </a:spcAft>
                        <a:buClrTx/>
                        <a:buSzTx/>
                        <a:buFontTx/>
                        <a:buNone/>
                        <a:tabLst/>
                        <a:defRPr/>
                      </a:pPr>
                      <a:endParaRPr lang="ar-TN" sz="1600" dirty="0" smtClean="0"/>
                    </a:p>
                    <a:p>
                      <a:pPr marL="0" marR="0" indent="0" algn="just" defTabSz="914400" rtl="1" eaLnBrk="1" fontAlgn="auto" latinLnBrk="0" hangingPunct="1">
                        <a:lnSpc>
                          <a:spcPct val="100000"/>
                        </a:lnSpc>
                        <a:spcBef>
                          <a:spcPts val="0"/>
                        </a:spcBef>
                        <a:spcAft>
                          <a:spcPts val="0"/>
                        </a:spcAft>
                        <a:buClrTx/>
                        <a:buSzTx/>
                        <a:buFontTx/>
                        <a:buNone/>
                        <a:tabLst/>
                        <a:defRPr/>
                      </a:pPr>
                      <a:endParaRPr lang="ar-TN" sz="1600" dirty="0" smtClean="0"/>
                    </a:p>
                    <a:p>
                      <a:pPr marL="0" marR="0" indent="0" algn="just" defTabSz="914400" rtl="1" eaLnBrk="1" fontAlgn="auto" latinLnBrk="0" hangingPunct="1">
                        <a:lnSpc>
                          <a:spcPct val="100000"/>
                        </a:lnSpc>
                        <a:spcBef>
                          <a:spcPts val="0"/>
                        </a:spcBef>
                        <a:spcAft>
                          <a:spcPts val="0"/>
                        </a:spcAft>
                        <a:buClrTx/>
                        <a:buSzTx/>
                        <a:buFontTx/>
                        <a:buNone/>
                        <a:tabLst/>
                        <a:defRPr/>
                      </a:pPr>
                      <a:endParaRPr lang="ar-TN" sz="1600" dirty="0" smtClean="0"/>
                    </a:p>
                    <a:p>
                      <a:pPr marL="0" marR="0" indent="0" algn="just" defTabSz="914400" rtl="1" eaLnBrk="1" fontAlgn="auto" latinLnBrk="0" hangingPunct="1">
                        <a:lnSpc>
                          <a:spcPct val="100000"/>
                        </a:lnSpc>
                        <a:spcBef>
                          <a:spcPts val="0"/>
                        </a:spcBef>
                        <a:spcAft>
                          <a:spcPts val="0"/>
                        </a:spcAft>
                        <a:buClrTx/>
                        <a:buSzTx/>
                        <a:buFontTx/>
                        <a:buNone/>
                        <a:tabLst/>
                        <a:defRPr/>
                      </a:pPr>
                      <a:endParaRPr lang="ar-TN" sz="1600" dirty="0" smtClean="0"/>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b="1" i="0" strike="noStrike" cap="none" normalizeH="0" baseline="0" dirty="0" smtClean="0">
                          <a:ln>
                            <a:noFill/>
                          </a:ln>
                          <a:solidFill>
                            <a:srgbClr val="333333"/>
                          </a:solidFill>
                          <a:effectLst/>
                          <a:latin typeface="Tahoma" pitchFamily="34" charset="0"/>
                          <a:ea typeface="Times New Roman" pitchFamily="18" charset="0"/>
                          <a:cs typeface="Tahoma" pitchFamily="34" charset="0"/>
                        </a:rPr>
                        <a:t>قصر الوردة</a:t>
                      </a:r>
                      <a:r>
                        <a:rPr kumimoji="0" lang="fr-FR" b="1" i="0" strike="noStrike" cap="none" normalizeH="0" baseline="0" dirty="0" smtClean="0">
                          <a:ln>
                            <a:noFill/>
                          </a:ln>
                          <a:solidFill>
                            <a:srgbClr val="333333"/>
                          </a:solidFill>
                          <a:effectLst/>
                          <a:latin typeface="Tahoma" pitchFamily="34" charset="0"/>
                          <a:ea typeface="Times New Roman" pitchFamily="18" charset="0"/>
                          <a:cs typeface="Tahoma" pitchFamily="34" charset="0"/>
                        </a:rPr>
                        <a:t> </a:t>
                      </a:r>
                      <a:endParaRPr kumimoji="0" lang="ar-TN" b="1" i="0" strike="noStrike" cap="none" normalizeH="0" baseline="0" dirty="0" smtClean="0">
                        <a:ln>
                          <a:noFill/>
                        </a:ln>
                        <a:solidFill>
                          <a:srgbClr val="333333"/>
                        </a:solidFill>
                        <a:effectLst/>
                        <a:latin typeface="Tahoma" pitchFamily="34" charset="0"/>
                        <a:ea typeface="Times New Roman" pitchFamily="18" charset="0"/>
                        <a:cs typeface="Tahoma" pitchFamily="34" charset="0"/>
                      </a:endParaRPr>
                    </a:p>
                  </a:txBody>
                  <a:tcPr/>
                </a:tc>
              </a:tr>
            </a:tbl>
          </a:graphicData>
        </a:graphic>
      </p:graphicFrame>
      <p:sp>
        <p:nvSpPr>
          <p:cNvPr id="5" name="ZoneTexte 4"/>
          <p:cNvSpPr txBox="1"/>
          <p:nvPr/>
        </p:nvSpPr>
        <p:spPr>
          <a:xfrm>
            <a:off x="4714876" y="357166"/>
            <a:ext cx="4286280" cy="6357982"/>
          </a:xfrm>
          <a:prstGeom prst="rect">
            <a:avLst/>
          </a:prstGeom>
          <a:noFill/>
        </p:spPr>
        <p:txBody>
          <a:bodyPr wrap="square" rtlCol="0">
            <a:spAutoFit/>
          </a:bodyPr>
          <a:lstStyle/>
          <a:p>
            <a:pPr algn="justLow" rtl="1"/>
            <a:r>
              <a:rPr lang="ar-SA" sz="1600" dirty="0" smtClean="0"/>
              <a:t>أنش</a:t>
            </a:r>
            <a:r>
              <a:rPr lang="ar-TN" sz="1600" dirty="0" smtClean="0"/>
              <a:t>ئ</a:t>
            </a:r>
            <a:r>
              <a:rPr lang="ar-SA" sz="1600" dirty="0" smtClean="0"/>
              <a:t> </a:t>
            </a:r>
            <a:r>
              <a:rPr lang="ar-SA" sz="1600" dirty="0"/>
              <a:t>قصر الوردة سنة 1798 من قبل حمّودة باشا </a:t>
            </a:r>
            <a:r>
              <a:rPr lang="ar-SA" sz="1600" dirty="0" err="1"/>
              <a:t>باي</a:t>
            </a:r>
            <a:r>
              <a:rPr lang="ar-SA" sz="1600" dirty="0"/>
              <a:t> الحسيني (1782-1814) وقد كان يسمىَ "البرج الكبير" وهو عبارة عن إقامة للنزهة والرّاحة في حقول </a:t>
            </a:r>
            <a:r>
              <a:rPr lang="ar-SA" sz="1600" dirty="0" err="1"/>
              <a:t>منوبة</a:t>
            </a:r>
            <a:r>
              <a:rPr lang="ar-SA" sz="1600" dirty="0"/>
              <a:t> القريبة من الحاضرة تونس، وقد تأسس في حقبة زمنية عرفت فيها الدولة الحسينية فترة من الاستقرار السياسي والازدهار </a:t>
            </a:r>
            <a:r>
              <a:rPr lang="ar-SA" sz="1600" dirty="0" smtClean="0"/>
              <a:t>الاقتصادي. </a:t>
            </a:r>
            <a:r>
              <a:rPr lang="ar-SA" sz="1600" dirty="0"/>
              <a:t>وفي سنة 1840 قام أحمد </a:t>
            </a:r>
            <a:r>
              <a:rPr lang="ar-SA" sz="1600" dirty="0" err="1" smtClean="0"/>
              <a:t>باي</a:t>
            </a:r>
            <a:r>
              <a:rPr lang="fr-FR" sz="1600" dirty="0" smtClean="0"/>
              <a:t> </a:t>
            </a:r>
            <a:r>
              <a:rPr lang="ar-SA" sz="1600" dirty="0" smtClean="0"/>
              <a:t>إسناد </a:t>
            </a:r>
            <a:r>
              <a:rPr lang="ar-SA" sz="1600" dirty="0"/>
              <a:t>البرج الكبير لاحتضان الخيالة وصار ثكنة عسكرية وفي سنة 1984 تمّ تحويله إلى متحف لتاريخ تونس </a:t>
            </a:r>
            <a:r>
              <a:rPr lang="ar-SA" sz="1600" dirty="0" smtClean="0"/>
              <a:t>العسكري</a:t>
            </a:r>
            <a:r>
              <a:rPr lang="ar-TN" sz="1600" dirty="0" smtClean="0"/>
              <a:t> </a:t>
            </a:r>
            <a:r>
              <a:rPr lang="fr-FR" sz="1600" dirty="0" smtClean="0"/>
              <a:t> .</a:t>
            </a:r>
            <a:r>
              <a:rPr lang="ar-TN" sz="1600" dirty="0" smtClean="0"/>
              <a:t> </a:t>
            </a:r>
            <a:r>
              <a:rPr lang="ar-SA" sz="1600" dirty="0" smtClean="0"/>
              <a:t>بني </a:t>
            </a:r>
            <a:r>
              <a:rPr lang="ar-SA" sz="1600" dirty="0"/>
              <a:t>البرج وسط حقول وبساتين شاسعة، تطلَ واجهته المنمَقة على باحة واسعة، </a:t>
            </a:r>
            <a:endParaRPr lang="ar-TN" sz="1600" dirty="0" smtClean="0"/>
          </a:p>
          <a:p>
            <a:pPr algn="justLow" rtl="1"/>
            <a:endParaRPr lang="ar-TN" sz="1700" dirty="0" smtClean="0"/>
          </a:p>
          <a:p>
            <a:pPr algn="justLow" rtl="1"/>
            <a:endParaRPr lang="ar-TN" sz="1700" dirty="0" smtClean="0"/>
          </a:p>
          <a:p>
            <a:pPr algn="justLow" rtl="1"/>
            <a:endParaRPr lang="ar-TN" sz="1700" dirty="0" smtClean="0"/>
          </a:p>
          <a:p>
            <a:pPr algn="justLow" rtl="1"/>
            <a:endParaRPr lang="ar-TN" sz="1700" dirty="0" smtClean="0"/>
          </a:p>
          <a:p>
            <a:pPr algn="justLow" rtl="1"/>
            <a:endParaRPr lang="ar-TN" sz="1700" dirty="0" smtClean="0"/>
          </a:p>
          <a:p>
            <a:pPr algn="justLow" rtl="1"/>
            <a:endParaRPr lang="ar-TN" sz="1700" dirty="0" smtClean="0"/>
          </a:p>
          <a:p>
            <a:pPr algn="justLow" rtl="1"/>
            <a:endParaRPr lang="ar-TN" sz="1700" dirty="0" smtClean="0"/>
          </a:p>
          <a:p>
            <a:pPr algn="justLow" rtl="1"/>
            <a:endParaRPr lang="ar-TN" sz="1650" dirty="0" smtClean="0"/>
          </a:p>
          <a:p>
            <a:pPr algn="justLow" rtl="1"/>
            <a:endParaRPr lang="ar-TN" sz="1600" dirty="0" smtClean="0"/>
          </a:p>
          <a:p>
            <a:pPr algn="justLow" rtl="1"/>
            <a:r>
              <a:rPr lang="ar-SA" sz="1600" dirty="0" smtClean="0"/>
              <a:t>كما </a:t>
            </a:r>
            <a:r>
              <a:rPr lang="ar-SA" sz="1600" dirty="0"/>
              <a:t>يحدَه من الجهة الشرقية رواق محمول على أعمدة ذات </a:t>
            </a:r>
            <a:endParaRPr lang="ar-TN" sz="1600" dirty="0" smtClean="0"/>
          </a:p>
          <a:p>
            <a:pPr algn="justLow" rtl="1"/>
            <a:endParaRPr lang="ar-TN" sz="1600" dirty="0" smtClean="0"/>
          </a:p>
          <a:p>
            <a:pPr algn="justLow" rtl="1"/>
            <a:r>
              <a:rPr lang="ar-SA" sz="1600" dirty="0" smtClean="0"/>
              <a:t>وتتكون </a:t>
            </a:r>
            <a:r>
              <a:rPr lang="ar-SA" sz="1600" dirty="0"/>
              <a:t>الواجهة عموما من سلم رخامي يفضي إلى رواق ذي استطالة محمول على أعمدة منحوتة من حجارة </a:t>
            </a:r>
            <a:r>
              <a:rPr lang="ar-SA" sz="1600" dirty="0" err="1"/>
              <a:t>الكذال</a:t>
            </a:r>
            <a:r>
              <a:rPr lang="ar-SA" sz="1600" dirty="0"/>
              <a:t> تعلوها تيجان ذات زخارف حلزونية، ويتوسط الواجهة مدخل بارز </a:t>
            </a:r>
            <a:r>
              <a:rPr lang="ar-SA" sz="1600" dirty="0" smtClean="0"/>
              <a:t>يفضي </a:t>
            </a:r>
            <a:r>
              <a:rPr lang="ar-SA" sz="1600" dirty="0"/>
              <a:t>إلى </a:t>
            </a:r>
            <a:r>
              <a:rPr lang="ar-SA" sz="1600" dirty="0" err="1"/>
              <a:t>دريبة</a:t>
            </a:r>
            <a:r>
              <a:rPr lang="ar-SA" sz="1600" dirty="0"/>
              <a:t> كما فتحت </a:t>
            </a:r>
            <a:r>
              <a:rPr lang="ar-SA" sz="1600" dirty="0" err="1"/>
              <a:t>بها</a:t>
            </a:r>
            <a:r>
              <a:rPr lang="ar-SA" sz="1600" dirty="0"/>
              <a:t> نوافذ تطل على ساحة القصر</a:t>
            </a:r>
            <a:r>
              <a:rPr lang="ar-SA" sz="1600" dirty="0" smtClean="0"/>
              <a:t>،</a:t>
            </a:r>
            <a:endParaRPr lang="ar-TN" sz="1600" dirty="0" smtClean="0"/>
          </a:p>
          <a:p>
            <a:pPr algn="justLow" rtl="1"/>
            <a:r>
              <a:rPr lang="ar-SA" sz="1600" dirty="0" smtClean="0"/>
              <a:t>ويحتوي المبنى على </a:t>
            </a:r>
            <a:r>
              <a:rPr lang="ar-SA" sz="1600" dirty="0" err="1" smtClean="0"/>
              <a:t>دريبة</a:t>
            </a:r>
            <a:r>
              <a:rPr lang="ar-SA" sz="1600" dirty="0" smtClean="0"/>
              <a:t> وقاعة محكمة شديدة الزخرفة وصحن </a:t>
            </a:r>
            <a:endParaRPr lang="ar-TN" sz="1600" dirty="0" smtClean="0"/>
          </a:p>
        </p:txBody>
      </p:sp>
      <p:sp>
        <p:nvSpPr>
          <p:cNvPr id="6" name="ZoneTexte 5"/>
          <p:cNvSpPr txBox="1"/>
          <p:nvPr/>
        </p:nvSpPr>
        <p:spPr>
          <a:xfrm>
            <a:off x="0" y="0"/>
            <a:ext cx="4572000" cy="4216539"/>
          </a:xfrm>
          <a:prstGeom prst="rect">
            <a:avLst/>
          </a:prstGeom>
          <a:noFill/>
        </p:spPr>
        <p:txBody>
          <a:bodyPr wrap="square" rtlCol="0">
            <a:spAutoFit/>
          </a:bodyPr>
          <a:lstStyle/>
          <a:p>
            <a:pPr algn="justLow" rtl="1"/>
            <a:endParaRPr lang="ar-TN" dirty="0" smtClean="0"/>
          </a:p>
          <a:p>
            <a:pPr algn="justLow" rtl="1"/>
            <a:endParaRPr lang="ar-TN" dirty="0" smtClean="0"/>
          </a:p>
          <a:p>
            <a:pPr algn="justLow" rtl="1"/>
            <a:endParaRPr lang="ar-TN" dirty="0" smtClean="0"/>
          </a:p>
          <a:p>
            <a:pPr algn="justLow" rtl="1"/>
            <a:endParaRPr lang="ar-TN" dirty="0" smtClean="0"/>
          </a:p>
          <a:p>
            <a:pPr algn="justLow" rtl="1"/>
            <a:endParaRPr lang="ar-TN" dirty="0" smtClean="0"/>
          </a:p>
          <a:p>
            <a:pPr algn="justLow" rtl="1"/>
            <a:endParaRPr lang="ar-TN" dirty="0" smtClean="0"/>
          </a:p>
          <a:p>
            <a:pPr algn="justLow" rtl="1"/>
            <a:endParaRPr lang="ar-TN" sz="1600" dirty="0" smtClean="0"/>
          </a:p>
          <a:p>
            <a:pPr algn="justLow" rtl="1"/>
            <a:endParaRPr lang="ar-TN" sz="1600" dirty="0" smtClean="0"/>
          </a:p>
          <a:p>
            <a:pPr algn="justLow" rtl="1"/>
            <a:endParaRPr lang="ar-TN" sz="1600" dirty="0" smtClean="0"/>
          </a:p>
          <a:p>
            <a:pPr algn="justLow" rtl="1"/>
            <a:endParaRPr lang="ar-TN" sz="1600" dirty="0" smtClean="0"/>
          </a:p>
          <a:p>
            <a:pPr algn="justLow" rtl="1"/>
            <a:endParaRPr lang="ar-TN" sz="1600" dirty="0" smtClean="0"/>
          </a:p>
          <a:p>
            <a:pPr algn="justLow" rtl="1"/>
            <a:endParaRPr lang="ar-TN" sz="1600" dirty="0" smtClean="0"/>
          </a:p>
          <a:p>
            <a:pPr algn="justLow" rtl="1"/>
            <a:r>
              <a:rPr lang="ar-SA" sz="1600" dirty="0" smtClean="0"/>
              <a:t>وتتوزَع </a:t>
            </a:r>
            <a:r>
              <a:rPr lang="ar-SA" sz="1600" dirty="0" smtClean="0"/>
              <a:t>حول وسط الدار مجموعة من الغرف الجانبية أهمها قاعة الاستقبال التي تقع قبالة المدخل مباشرة، وقد تميزت بقبتها التي حملت زخارف </a:t>
            </a:r>
            <a:r>
              <a:rPr lang="ar-SA" sz="1600" dirty="0" err="1" smtClean="0"/>
              <a:t>جصيَة</a:t>
            </a:r>
            <a:r>
              <a:rPr lang="ar-SA" sz="1600" dirty="0" smtClean="0"/>
              <a:t> شديدة التنوَع، كما بني </a:t>
            </a:r>
            <a:r>
              <a:rPr lang="ar-SA" sz="1600" dirty="0" err="1" smtClean="0"/>
              <a:t>به</a:t>
            </a:r>
            <a:r>
              <a:rPr lang="ar-SA" sz="1600" dirty="0" smtClean="0"/>
              <a:t> جناح مخصَص للضيافة</a:t>
            </a:r>
            <a:r>
              <a:rPr lang="fr-FR" sz="1600" dirty="0" smtClean="0"/>
              <a:t>.</a:t>
            </a:r>
            <a:endParaRPr lang="fr-FR" sz="1600" dirty="0" smtClean="0"/>
          </a:p>
        </p:txBody>
      </p:sp>
      <p:pic>
        <p:nvPicPr>
          <p:cNvPr id="7" name="Picture 5" descr="mannouba"/>
          <p:cNvPicPr>
            <a:picLocks noChangeAspect="1" noChangeArrowheads="1"/>
          </p:cNvPicPr>
          <p:nvPr/>
        </p:nvPicPr>
        <p:blipFill>
          <a:blip r:embed="rId2"/>
          <a:srcRect/>
          <a:stretch>
            <a:fillRect/>
          </a:stretch>
        </p:blipFill>
        <p:spPr bwMode="auto">
          <a:xfrm>
            <a:off x="214282" y="857232"/>
            <a:ext cx="4214842" cy="2143140"/>
          </a:xfrm>
          <a:prstGeom prst="rect">
            <a:avLst/>
          </a:prstGeom>
          <a:noFill/>
          <a:ln w="9525">
            <a:noFill/>
            <a:miter lim="800000"/>
            <a:headEnd/>
            <a:tailEnd/>
          </a:ln>
        </p:spPr>
      </p:pic>
      <p:pic>
        <p:nvPicPr>
          <p:cNvPr id="8" name="Picture 2" descr="C:\Users\M-PC4\Desktop\الصور الخاصة بالمعرض\المتحف العسكري\3584-tunis-la-caserne-manouba-beau-plan.jpg"/>
          <p:cNvPicPr>
            <a:picLocks noChangeAspect="1" noChangeArrowheads="1"/>
          </p:cNvPicPr>
          <p:nvPr/>
        </p:nvPicPr>
        <p:blipFill>
          <a:blip r:embed="rId3"/>
          <a:srcRect/>
          <a:stretch>
            <a:fillRect/>
          </a:stretch>
        </p:blipFill>
        <p:spPr bwMode="auto">
          <a:xfrm>
            <a:off x="4714876" y="2643182"/>
            <a:ext cx="4214842" cy="2714644"/>
          </a:xfrm>
          <a:prstGeom prst="rect">
            <a:avLst/>
          </a:prstGeom>
          <a:noFill/>
        </p:spPr>
      </p:pic>
      <p:pic>
        <p:nvPicPr>
          <p:cNvPr id="1026" name="Picture 2" descr="C:\Users\M-PC4\Desktop\قصر الوردة المتحف العسكري.jpg"/>
          <p:cNvPicPr>
            <a:picLocks noChangeAspect="1" noChangeArrowheads="1"/>
          </p:cNvPicPr>
          <p:nvPr/>
        </p:nvPicPr>
        <p:blipFill>
          <a:blip r:embed="rId4" cstate="print"/>
          <a:srcRect/>
          <a:stretch>
            <a:fillRect/>
          </a:stretch>
        </p:blipFill>
        <p:spPr bwMode="auto">
          <a:xfrm>
            <a:off x="214282" y="4143380"/>
            <a:ext cx="4214842" cy="257176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0" y="0"/>
          <a:ext cx="9144000" cy="6858000"/>
        </p:xfrm>
        <a:graphic>
          <a:graphicData uri="http://schemas.openxmlformats.org/drawingml/2006/table">
            <a:tbl>
              <a:tblPr firstRow="1" bandRow="1"/>
              <a:tblGrid>
                <a:gridCol w="4572000"/>
                <a:gridCol w="4572000"/>
              </a:tblGrid>
              <a:tr h="6858000">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endParaRPr lang="fr-FR" sz="1700" b="0" dirty="0" smtClean="0"/>
                    </a:p>
                    <a:p>
                      <a:pPr marL="0" marR="0" indent="0" algn="just" defTabSz="914400" rtl="1" eaLnBrk="1" fontAlgn="auto" latinLnBrk="0" hangingPunct="1">
                        <a:lnSpc>
                          <a:spcPct val="100000"/>
                        </a:lnSpc>
                        <a:spcBef>
                          <a:spcPts val="0"/>
                        </a:spcBef>
                        <a:spcAft>
                          <a:spcPts val="0"/>
                        </a:spcAft>
                        <a:buClrTx/>
                        <a:buSzTx/>
                        <a:buFontTx/>
                        <a:buNone/>
                        <a:tabLst/>
                        <a:defRPr/>
                      </a:pPr>
                      <a:r>
                        <a:rPr lang="ar-SA" sz="1600" b="0" dirty="0" smtClean="0"/>
                        <a:t>ويفضي المدخل إلى مجموعة من </a:t>
                      </a:r>
                      <a:r>
                        <a:rPr lang="ar-SA" sz="1600" b="0" dirty="0" err="1" smtClean="0"/>
                        <a:t>السقائف</a:t>
                      </a:r>
                      <a:r>
                        <a:rPr lang="ar-SA" sz="1600" b="0" dirty="0" smtClean="0"/>
                        <a:t> </a:t>
                      </a:r>
                      <a:r>
                        <a:rPr lang="ar-SA" sz="1600" b="0" dirty="0" err="1" smtClean="0"/>
                        <a:t>المعطوفة</a:t>
                      </a:r>
                      <a:r>
                        <a:rPr lang="ar-SA" sz="1600" b="0" dirty="0" smtClean="0"/>
                        <a:t> تؤدي مباشرة إلى صحن مركزي مكشوف إلى السماء وذي أرضية رخامية، وتحيط </a:t>
                      </a:r>
                      <a:r>
                        <a:rPr lang="ar-SA" sz="1600" b="0" dirty="0" err="1" smtClean="0"/>
                        <a:t>به</a:t>
                      </a:r>
                      <a:r>
                        <a:rPr lang="ar-SA" sz="1600" b="0" dirty="0" smtClean="0"/>
                        <a:t> مجموعة من الغرف مختلفة الاستعمالات منها جناح الحريم وغرف النوم وغيرها...، وبالناحية الشمالية للصَحن تقع القاعة الكبرى المخصَصة لاستقبال الضيوف وهي إحدى أجمل الغرف التي برزت فيها تجليات التأثيرات الأندلسية المغربية والتأثيرات المشرقية بطابعها الفاخر والتي زادت الفضاء جمالا ورونقا، حيث تكونت القاعة من أربعة أقباء </a:t>
                      </a:r>
                      <a:r>
                        <a:rPr lang="ar-SA" sz="1600" b="0" dirty="0" err="1" smtClean="0"/>
                        <a:t>ومقاصر</a:t>
                      </a:r>
                      <a:r>
                        <a:rPr lang="ar-SA" sz="1600" b="0" dirty="0" smtClean="0"/>
                        <a:t> جانبية، وتتوجها قبة مركزية كبيرة تحيط </a:t>
                      </a:r>
                      <a:r>
                        <a:rPr lang="ar-SA" sz="1600" b="0" dirty="0" err="1" smtClean="0"/>
                        <a:t>بها</a:t>
                      </a:r>
                      <a:r>
                        <a:rPr lang="ar-SA" sz="1600" b="0" dirty="0" smtClean="0"/>
                        <a:t> أربعة أنصاف قباب في الأركان، حملت جميعها زخارف </a:t>
                      </a:r>
                      <a:r>
                        <a:rPr lang="ar-SA" sz="1600" b="0" dirty="0" err="1" smtClean="0"/>
                        <a:t>جصَية</a:t>
                      </a:r>
                      <a:r>
                        <a:rPr lang="ar-SA" sz="1600" b="0" dirty="0" smtClean="0"/>
                        <a:t> نباتية وهندسية شديدة التعقيد والتنميق انتظمت وفق ترتيب مدروس يبرز مدى البراعة القصوى التي بلغها فنَ النقش وبالتحديد "نقش الحديدة" في تلك الفترة وفتحت </a:t>
                      </a:r>
                      <a:r>
                        <a:rPr lang="ar-SA" sz="1600" b="0" dirty="0" err="1" smtClean="0"/>
                        <a:t>بها</a:t>
                      </a:r>
                      <a:r>
                        <a:rPr lang="ar-SA" sz="1600" b="0" dirty="0" smtClean="0"/>
                        <a:t> نوافذ تطل على الحدائق والبساتين المحيطة بالبرج</a:t>
                      </a:r>
                      <a:r>
                        <a:rPr lang="fr-FR" sz="1600" b="0" dirty="0" smtClean="0"/>
                        <a:t>.</a:t>
                      </a:r>
                    </a:p>
                    <a:p>
                      <a:endParaRPr lang="fr-FR" dirty="0"/>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800" b="1" i="0" strike="noStrike" cap="none" normalizeH="0" baseline="0" dirty="0" smtClean="0">
                          <a:ln>
                            <a:noFill/>
                          </a:ln>
                          <a:solidFill>
                            <a:srgbClr val="333333"/>
                          </a:solidFill>
                          <a:effectLst/>
                          <a:latin typeface="Tahoma" pitchFamily="34" charset="0"/>
                          <a:ea typeface="Times New Roman" pitchFamily="18" charset="0"/>
                          <a:cs typeface="Tahoma" pitchFamily="34" charset="0"/>
                        </a:rPr>
                        <a:t>قصر قبّة النّحاس</a:t>
                      </a:r>
                      <a:endParaRPr kumimoji="0" lang="fr-FR" sz="2800" b="0" i="0" strike="noStrike" cap="none" normalizeH="0" baseline="0" dirty="0" smtClean="0">
                        <a:ln>
                          <a:noFill/>
                        </a:ln>
                        <a:solidFill>
                          <a:schemeClr val="tx1"/>
                        </a:solidFill>
                        <a:effectLst/>
                        <a:latin typeface="Arial" pitchFamily="34" charset="0"/>
                        <a:cs typeface="Arial" pitchFamily="34" charset="0"/>
                      </a:endParaRPr>
                    </a:p>
                    <a:p>
                      <a:pPr marL="0" marR="0" indent="0" algn="just" defTabSz="914400" rtl="1" eaLnBrk="1" fontAlgn="auto" latinLnBrk="0" hangingPunct="1">
                        <a:lnSpc>
                          <a:spcPct val="100000"/>
                        </a:lnSpc>
                        <a:spcBef>
                          <a:spcPts val="0"/>
                        </a:spcBef>
                        <a:spcAft>
                          <a:spcPts val="0"/>
                        </a:spcAft>
                        <a:buClrTx/>
                        <a:buSzTx/>
                        <a:buFontTx/>
                        <a:buNone/>
                        <a:tabLst/>
                        <a:defRPr/>
                      </a:pPr>
                      <a:r>
                        <a:rPr lang="ar-TN" sz="1600" b="0" dirty="0" smtClean="0"/>
                        <a:t>       </a:t>
                      </a:r>
                      <a:r>
                        <a:rPr lang="ar-SA" sz="1600" b="0" dirty="0" smtClean="0"/>
                        <a:t>يعود تاريخ بناء القصر إلى فترة محمد الرشيد </a:t>
                      </a:r>
                      <a:r>
                        <a:rPr lang="ar-SA" sz="1600" b="0" dirty="0" err="1" smtClean="0"/>
                        <a:t>باي</a:t>
                      </a:r>
                      <a:r>
                        <a:rPr lang="ar-SA" sz="1600" b="0" dirty="0" smtClean="0"/>
                        <a:t> (1756-1758) </a:t>
                      </a:r>
                      <a:r>
                        <a:rPr lang="ar-SA" sz="1600" b="0" dirty="0" err="1" smtClean="0"/>
                        <a:t>ف</a:t>
                      </a:r>
                      <a:r>
                        <a:rPr lang="ar-TN" sz="1600" b="0" dirty="0" smtClean="0"/>
                        <a:t>ي </a:t>
                      </a:r>
                      <a:r>
                        <a:rPr lang="ar-SA" sz="1600" b="0" dirty="0" smtClean="0"/>
                        <a:t>حين أن مصادر الفترة تفيد أن أغلب الإضافات والتحويرات المحدثة بالمبنى هي من إنجازات حمّودة باشا الحسيني (1782-1814) حوالي سنة 1805، ويعدَ القصر من مفاخر العمارة التونسية بجهة </a:t>
                      </a:r>
                      <a:r>
                        <a:rPr lang="ar-SA" sz="1600" b="0" dirty="0" err="1" smtClean="0"/>
                        <a:t>منوبة</a:t>
                      </a:r>
                      <a:r>
                        <a:rPr lang="ar-SA" sz="1600" b="0" dirty="0" smtClean="0"/>
                        <a:t>، حيث تمازجت في هندسته خصائص المعمار العثماني والطراز الأندلسي المغربي، وقد سمَي "قبة النحاس" لوجود قبة كبيرة كانت تعلو جناح الحريم وكانت تغشيها طبقة من النَحاس، وقد شابه في هندسته المعمارية "قصر الوردة" الذي بناه أيضا حمودة باشا ويقع على مقربة منه</a:t>
                      </a:r>
                      <a:r>
                        <a:rPr lang="fr-FR" sz="1600" b="0" dirty="0" smtClean="0"/>
                        <a:t>.</a:t>
                      </a:r>
                    </a:p>
                    <a:p>
                      <a:pPr marL="0" marR="0" indent="0" algn="just" defTabSz="914400" rtl="1" eaLnBrk="1" fontAlgn="auto" latinLnBrk="0" hangingPunct="1">
                        <a:lnSpc>
                          <a:spcPct val="100000"/>
                        </a:lnSpc>
                        <a:spcBef>
                          <a:spcPts val="0"/>
                        </a:spcBef>
                        <a:spcAft>
                          <a:spcPts val="0"/>
                        </a:spcAft>
                        <a:buClrTx/>
                        <a:buSzTx/>
                        <a:buFontTx/>
                        <a:buNone/>
                        <a:tabLst/>
                        <a:defRPr/>
                      </a:pPr>
                      <a:r>
                        <a:rPr lang="ar-SA" sz="1600" b="0" dirty="0" smtClean="0"/>
                        <a:t>عرف البرج بعدة تسميات منها قصر رشيد، وقصر فرحات نسبة لمن تعاقبت ملكيتهم للقصر</a:t>
                      </a:r>
                      <a:r>
                        <a:rPr lang="ar-TN" sz="1600" b="0" dirty="0" smtClean="0"/>
                        <a:t>.</a:t>
                      </a:r>
                    </a:p>
                    <a:p>
                      <a:pPr marL="0" marR="0" indent="0" algn="just" defTabSz="914400" rtl="1" eaLnBrk="1" fontAlgn="auto" latinLnBrk="0" hangingPunct="1">
                        <a:lnSpc>
                          <a:spcPct val="100000"/>
                        </a:lnSpc>
                        <a:spcBef>
                          <a:spcPts val="0"/>
                        </a:spcBef>
                        <a:spcAft>
                          <a:spcPts val="0"/>
                        </a:spcAft>
                        <a:buClrTx/>
                        <a:buSzTx/>
                        <a:buFontTx/>
                        <a:buNone/>
                        <a:tabLst/>
                        <a:defRPr/>
                      </a:pPr>
                      <a:r>
                        <a:rPr lang="ar-SA" sz="1600" b="0" dirty="0" smtClean="0"/>
                        <a:t> قصر قبة النحاس من المعالم الأثرية المرتبة منذ سنة 1922</a:t>
                      </a:r>
                      <a:r>
                        <a:rPr lang="fr-FR" sz="1600" b="0" dirty="0" smtClean="0"/>
                        <a:t>.</a:t>
                      </a:r>
                    </a:p>
                    <a:p>
                      <a:pPr algn="ctr" rtl="1"/>
                      <a:endParaRPr lang="fr-FR" dirty="0"/>
                    </a:p>
                  </a:txBody>
                  <a:tcPr/>
                </a:tc>
              </a:tr>
            </a:tbl>
          </a:graphicData>
        </a:graphic>
      </p:graphicFrame>
      <p:pic>
        <p:nvPicPr>
          <p:cNvPr id="5" name="Picture 2" descr="mannouba"/>
          <p:cNvPicPr>
            <a:picLocks noChangeAspect="1" noChangeArrowheads="1"/>
          </p:cNvPicPr>
          <p:nvPr/>
        </p:nvPicPr>
        <p:blipFill>
          <a:blip r:embed="rId2"/>
          <a:srcRect/>
          <a:stretch>
            <a:fillRect/>
          </a:stretch>
        </p:blipFill>
        <p:spPr bwMode="auto">
          <a:xfrm>
            <a:off x="4714876" y="3357562"/>
            <a:ext cx="4286280" cy="3357586"/>
          </a:xfrm>
          <a:prstGeom prst="rect">
            <a:avLst/>
          </a:prstGeom>
          <a:noFill/>
          <a:ln w="9525">
            <a:noFill/>
            <a:miter lim="800000"/>
            <a:headEnd/>
            <a:tailEnd/>
          </a:ln>
        </p:spPr>
      </p:pic>
      <p:pic>
        <p:nvPicPr>
          <p:cNvPr id="6" name="Picture 4" descr="mannouba"/>
          <p:cNvPicPr>
            <a:picLocks noChangeAspect="1" noChangeArrowheads="1"/>
          </p:cNvPicPr>
          <p:nvPr/>
        </p:nvPicPr>
        <p:blipFill>
          <a:blip r:embed="rId3"/>
          <a:srcRect/>
          <a:stretch>
            <a:fillRect/>
          </a:stretch>
        </p:blipFill>
        <p:spPr bwMode="auto">
          <a:xfrm>
            <a:off x="142844" y="3500438"/>
            <a:ext cx="4357718" cy="321471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0" y="0"/>
          <a:ext cx="9144000" cy="6858000"/>
        </p:xfrm>
        <a:graphic>
          <a:graphicData uri="http://schemas.openxmlformats.org/drawingml/2006/table">
            <a:tbl>
              <a:tblPr firstRow="1" bandRow="1"/>
              <a:tblGrid>
                <a:gridCol w="4572000"/>
                <a:gridCol w="4572000"/>
              </a:tblGrid>
              <a:tr h="6858000">
                <a:tc>
                  <a:txBody>
                    <a:bodyPr/>
                    <a:lstStyle/>
                    <a:p>
                      <a:endParaRPr lang="fr-FR" dirty="0"/>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800" b="1" i="0" strike="noStrike" cap="none" normalizeH="0" baseline="0" dirty="0" smtClean="0">
                          <a:ln>
                            <a:noFill/>
                          </a:ln>
                          <a:solidFill>
                            <a:srgbClr val="333333"/>
                          </a:solidFill>
                          <a:effectLst/>
                          <a:latin typeface="Tahoma" pitchFamily="34" charset="0"/>
                          <a:ea typeface="Times New Roman" pitchFamily="18" charset="0"/>
                          <a:cs typeface="Tahoma" pitchFamily="34" charset="0"/>
                        </a:rPr>
                        <a:t>زاوية السيّدة </a:t>
                      </a:r>
                      <a:r>
                        <a:rPr kumimoji="0" lang="ar-SA" sz="1800" b="1" i="0" strike="noStrike" cap="none" normalizeH="0" baseline="0" dirty="0" err="1" smtClean="0">
                          <a:ln>
                            <a:noFill/>
                          </a:ln>
                          <a:solidFill>
                            <a:srgbClr val="333333"/>
                          </a:solidFill>
                          <a:effectLst/>
                          <a:latin typeface="Tahoma" pitchFamily="34" charset="0"/>
                          <a:ea typeface="Times New Roman" pitchFamily="18" charset="0"/>
                          <a:cs typeface="Tahoma" pitchFamily="34" charset="0"/>
                        </a:rPr>
                        <a:t>المنوبيّة</a:t>
                      </a:r>
                      <a:r>
                        <a:rPr kumimoji="0" lang="fr-FR" sz="1800" b="1" i="0" strike="noStrike" cap="none" normalizeH="0" baseline="0" dirty="0" smtClean="0">
                          <a:ln>
                            <a:noFill/>
                          </a:ln>
                          <a:solidFill>
                            <a:srgbClr val="333333"/>
                          </a:solidFill>
                          <a:effectLst/>
                          <a:latin typeface="Tahoma" pitchFamily="34" charset="0"/>
                          <a:ea typeface="Times New Roman" pitchFamily="18" charset="0"/>
                          <a:cs typeface="Tahoma" pitchFamily="34" charset="0"/>
                        </a:rPr>
                        <a:t> </a:t>
                      </a:r>
                      <a:endParaRPr kumimoji="0" lang="fr-FR" sz="2800" b="0" i="0" strike="noStrike" cap="none" normalizeH="0" baseline="0" dirty="0" smtClean="0">
                        <a:ln>
                          <a:noFill/>
                        </a:ln>
                        <a:solidFill>
                          <a:schemeClr val="tx1"/>
                        </a:solidFill>
                        <a:effectLst/>
                        <a:latin typeface="Arial" pitchFamily="34" charset="0"/>
                        <a:cs typeface="Arial" pitchFamily="34" charset="0"/>
                      </a:endParaRPr>
                    </a:p>
                    <a:p>
                      <a:pPr algn="just" rtl="1"/>
                      <a:endParaRPr lang="fr-FR" dirty="0"/>
                    </a:p>
                  </a:txBody>
                  <a:tcPr/>
                </a:tc>
              </a:tr>
            </a:tbl>
          </a:graphicData>
        </a:graphic>
      </p:graphicFrame>
      <p:sp>
        <p:nvSpPr>
          <p:cNvPr id="5" name="ZoneTexte 4"/>
          <p:cNvSpPr txBox="1"/>
          <p:nvPr/>
        </p:nvSpPr>
        <p:spPr>
          <a:xfrm>
            <a:off x="4714876" y="357166"/>
            <a:ext cx="4286280" cy="3847207"/>
          </a:xfrm>
          <a:prstGeom prst="rect">
            <a:avLst/>
          </a:prstGeom>
          <a:noFill/>
        </p:spPr>
        <p:txBody>
          <a:bodyPr wrap="square" rtlCol="0">
            <a:spAutoFit/>
          </a:bodyPr>
          <a:lstStyle/>
          <a:p>
            <a:pPr algn="justLow" rtl="1"/>
            <a:r>
              <a:rPr lang="ar-SA" sz="1600" dirty="0"/>
              <a:t>مثلت زاوية السيدة </a:t>
            </a:r>
            <a:r>
              <a:rPr lang="ar-SA" sz="1600" dirty="0" err="1"/>
              <a:t>منوبية</a:t>
            </a:r>
            <a:r>
              <a:rPr lang="ar-SA" sz="1600" dirty="0"/>
              <a:t> البيت العائلي للوليَة الصالحة السيدة عائشة </a:t>
            </a:r>
            <a:r>
              <a:rPr lang="ar-SA" sz="1600" dirty="0" err="1"/>
              <a:t>المنوبية</a:t>
            </a:r>
            <a:r>
              <a:rPr lang="ar-SA" sz="1600" dirty="0"/>
              <a:t> بحي </a:t>
            </a:r>
            <a:r>
              <a:rPr lang="ar-SA" sz="1600" dirty="0" err="1"/>
              <a:t>منّوبة</a:t>
            </a:r>
            <a:r>
              <a:rPr lang="ar-SA" sz="1600" dirty="0"/>
              <a:t>، الذي ولدت سنة 595هـ/ 1197م وإليه رجعت في </a:t>
            </a:r>
            <a:r>
              <a:rPr lang="ar-SA" sz="1600" dirty="0" err="1"/>
              <a:t>اواخر</a:t>
            </a:r>
            <a:r>
              <a:rPr lang="ar-SA" sz="1600" dirty="0"/>
              <a:t> حياتها أين توفيت سنة 665هـ/ 1267م لكنها لم تدفن </a:t>
            </a:r>
            <a:r>
              <a:rPr lang="ar-SA" sz="1600" dirty="0" err="1"/>
              <a:t>به</a:t>
            </a:r>
            <a:r>
              <a:rPr lang="ar-SA" sz="1600" dirty="0"/>
              <a:t>، وهي واحدة من أشهر نساء تونس،عرفت</a:t>
            </a:r>
            <a:r>
              <a:rPr lang="fr-FR" sz="1600" dirty="0"/>
              <a:t> </a:t>
            </a:r>
            <a:r>
              <a:rPr lang="ar-SA" sz="1600" dirty="0">
                <a:hlinkClick r:id="rId2" tooltip="تصوف"/>
              </a:rPr>
              <a:t>بتصوَفها</a:t>
            </a:r>
            <a:r>
              <a:rPr lang="fr-FR" sz="1600" dirty="0"/>
              <a:t> </a:t>
            </a:r>
            <a:r>
              <a:rPr lang="ar-SA" sz="1600" dirty="0"/>
              <a:t>وأعمالها الخيرية، وتتلمذت على يد</a:t>
            </a:r>
            <a:r>
              <a:rPr lang="fr-FR" sz="1600" dirty="0"/>
              <a:t> "</a:t>
            </a:r>
            <a:r>
              <a:rPr lang="ar-SA" sz="1600" dirty="0">
                <a:hlinkClick r:id="rId3" tooltip="أبو سعيد الباجي"/>
              </a:rPr>
              <a:t>أبو سعيد </a:t>
            </a:r>
            <a:r>
              <a:rPr lang="ar-SA" sz="1600" dirty="0" err="1">
                <a:hlinkClick r:id="rId3" tooltip="أبو سعيد الباجي"/>
              </a:rPr>
              <a:t>الباجي</a:t>
            </a:r>
            <a:r>
              <a:rPr lang="fr-FR" sz="1600" dirty="0"/>
              <a:t>" </a:t>
            </a:r>
            <a:r>
              <a:rPr lang="ar-SA" sz="1600" dirty="0">
                <a:hlinkClick r:id="rId4" tooltip="أبو الحسن الشاذلي"/>
              </a:rPr>
              <a:t>و"أبو الحسن الشاذلي</a:t>
            </a:r>
            <a:r>
              <a:rPr lang="fr-FR" sz="1600" dirty="0"/>
              <a:t>"</a:t>
            </a:r>
            <a:r>
              <a:rPr lang="ar-SA" sz="1600" dirty="0"/>
              <a:t>، وتلقّت دعمًا من والدها لمواصلة تعليمها، واعتُبِر بروزها </a:t>
            </a:r>
            <a:r>
              <a:rPr lang="ar-SA" sz="1600" dirty="0" err="1"/>
              <a:t>كإمرأة</a:t>
            </a:r>
            <a:r>
              <a:rPr lang="ar-SA" sz="1600" dirty="0"/>
              <a:t> ذات </a:t>
            </a:r>
            <a:r>
              <a:rPr lang="ar-SA" sz="1600" dirty="0" err="1"/>
              <a:t>سيط</a:t>
            </a:r>
            <a:r>
              <a:rPr lang="ar-SA" sz="1600" dirty="0"/>
              <a:t> عالي من المعرفة والعلم والنشاط الدَعوي والخيري حدثًا غير مألوف في عصرها، وقد قام أهالي</a:t>
            </a:r>
            <a:r>
              <a:rPr lang="fr-FR" sz="1600" dirty="0"/>
              <a:t> </a:t>
            </a:r>
            <a:r>
              <a:rPr lang="ar-SA" sz="1600" dirty="0" err="1">
                <a:hlinkClick r:id="rId5" tooltip="منوبة"/>
              </a:rPr>
              <a:t>منوبة</a:t>
            </a:r>
            <a:r>
              <a:rPr lang="fr-FR" sz="1600" dirty="0"/>
              <a:t> </a:t>
            </a:r>
            <a:r>
              <a:rPr lang="ar-SA" sz="1600" dirty="0"/>
              <a:t>ببناء</a:t>
            </a:r>
            <a:r>
              <a:rPr lang="fr-FR" sz="1600" dirty="0"/>
              <a:t> </a:t>
            </a:r>
            <a:r>
              <a:rPr lang="ar-SA" sz="1600" dirty="0">
                <a:hlinkClick r:id="rId6" tooltip="زاوية (مدرسة)"/>
              </a:rPr>
              <a:t>زاوية</a:t>
            </a:r>
            <a:r>
              <a:rPr lang="fr-FR" sz="1600" dirty="0"/>
              <a:t> </a:t>
            </a:r>
            <a:r>
              <a:rPr lang="ar-SA" sz="1600" dirty="0"/>
              <a:t>تكريمًا لها حملت اسم "زاوية السيدة </a:t>
            </a:r>
            <a:r>
              <a:rPr lang="ar-SA" sz="1600" dirty="0" err="1"/>
              <a:t>المنوبية</a:t>
            </a:r>
            <a:r>
              <a:rPr lang="ar-SA" sz="1600" dirty="0"/>
              <a:t>"، وقد نالت هذه الزاوية التي نُسبت إلى عائشة ولم تدفن فيها، مكانة هامة في تاريخ البلاد التونسية</a:t>
            </a:r>
            <a:r>
              <a:rPr lang="fr-FR" sz="1600" dirty="0"/>
              <a:t>.</a:t>
            </a:r>
          </a:p>
          <a:p>
            <a:pPr algn="justLow" rtl="1"/>
            <a:r>
              <a:rPr lang="ar-SA" sz="1600" dirty="0"/>
              <a:t>يتقدم الزاوية رواق محمي بأقباء طولية محمولة على أعمدة ذات تيجان اسطوانية انتصب تحتها مدخل خشبي ذو دفتين محلىَ بالمسامير السوداء، ويعلوه عقد نصف دائري منحوت في حجارة </a:t>
            </a:r>
            <a:r>
              <a:rPr lang="ar-SA" sz="1600" dirty="0" err="1"/>
              <a:t>الكذال</a:t>
            </a:r>
            <a:r>
              <a:rPr lang="ar-SA" sz="1600" dirty="0"/>
              <a:t> الفاتحة، </a:t>
            </a:r>
            <a:endParaRPr lang="fr-FR" sz="1600" dirty="0"/>
          </a:p>
        </p:txBody>
      </p:sp>
      <p:sp>
        <p:nvSpPr>
          <p:cNvPr id="6" name="ZoneTexte 5"/>
          <p:cNvSpPr txBox="1"/>
          <p:nvPr/>
        </p:nvSpPr>
        <p:spPr>
          <a:xfrm>
            <a:off x="142844" y="285728"/>
            <a:ext cx="4286280" cy="3293209"/>
          </a:xfrm>
          <a:prstGeom prst="rect">
            <a:avLst/>
          </a:prstGeom>
          <a:noFill/>
        </p:spPr>
        <p:txBody>
          <a:bodyPr wrap="square" rtlCol="0">
            <a:spAutoFit/>
          </a:bodyPr>
          <a:lstStyle/>
          <a:p>
            <a:pPr algn="justLow" rtl="1"/>
            <a:r>
              <a:rPr lang="ar-SA" sz="1600" dirty="0" smtClean="0"/>
              <a:t>يفضي هذا المدخل إلى </a:t>
            </a:r>
            <a:r>
              <a:rPr lang="ar-SA" sz="1600" dirty="0" err="1" smtClean="0"/>
              <a:t>دريبة</a:t>
            </a:r>
            <a:r>
              <a:rPr lang="ar-SA" sz="1600" dirty="0" smtClean="0"/>
              <a:t> ثم إلى صحن مكشوف إلى السَماء بلَطت أرضيته ببلاط من المرمر الإيطالي وكسيت جدرانه </a:t>
            </a:r>
            <a:r>
              <a:rPr lang="ar-SA" sz="1600" dirty="0" err="1" smtClean="0"/>
              <a:t>بجليز</a:t>
            </a:r>
            <a:r>
              <a:rPr lang="ar-SA" sz="1600" dirty="0" smtClean="0"/>
              <a:t> </a:t>
            </a:r>
            <a:r>
              <a:rPr lang="ar-SA" sz="1600" dirty="0" err="1" smtClean="0"/>
              <a:t>القلالين</a:t>
            </a:r>
            <a:r>
              <a:rPr lang="ar-SA" sz="1600" dirty="0" smtClean="0"/>
              <a:t> وحفَت </a:t>
            </a:r>
            <a:r>
              <a:rPr lang="ar-SA" sz="1600" dirty="0" err="1" smtClean="0"/>
              <a:t>به</a:t>
            </a:r>
            <a:r>
              <a:rPr lang="ar-SA" sz="1600" dirty="0" smtClean="0"/>
              <a:t> أروقة ذات أسقف خشبيَة محمولة على أعمدة ذات تيجان تركيَة، وحوله تتوزَع مجموعة من الغرف لاستقبال وإيواء الزائرين، وقبالة المدخل تقع القاعة الجنائزية المخصَصة لتابوت الوليَة السيدة </a:t>
            </a:r>
            <a:r>
              <a:rPr lang="ar-SA" sz="1600" dirty="0" err="1" smtClean="0"/>
              <a:t>المنوبيَة</a:t>
            </a:r>
            <a:r>
              <a:rPr lang="ar-SA" sz="1600" dirty="0" smtClean="0"/>
              <a:t>، وهو تابوت رمزي حيث أنها دفنت بمقبرة السيدة بضواحي تونس، وقد وضع داخل قاع</a:t>
            </a:r>
            <a:r>
              <a:rPr lang="ar-TN" sz="1600" dirty="0" smtClean="0"/>
              <a:t>ة</a:t>
            </a:r>
            <a:r>
              <a:rPr lang="ar-TN" sz="1600" dirty="0"/>
              <a:t> </a:t>
            </a:r>
            <a:r>
              <a:rPr lang="ar-SA" sz="1600" dirty="0" smtClean="0"/>
              <a:t>ضيقة يتقدمها مدخل خشبي منقوش في شكل تاج يعلوه </a:t>
            </a:r>
            <a:r>
              <a:rPr lang="ar-SA" sz="1600" dirty="0" err="1" smtClean="0"/>
              <a:t>طنف</a:t>
            </a:r>
            <a:r>
              <a:rPr lang="ar-SA" sz="1600" dirty="0" smtClean="0"/>
              <a:t> حمل زخارف نباتية وأخرى كتابية، وتعلوها قبَة ارتكزت على أربعة صدفات ركنيَة، وكسيَت من الداخل بحليَة من </a:t>
            </a:r>
            <a:r>
              <a:rPr lang="ar-SA" sz="1600" dirty="0" err="1" smtClean="0"/>
              <a:t>الجصَ</a:t>
            </a:r>
            <a:r>
              <a:rPr lang="ar-SA" sz="1600" dirty="0" smtClean="0"/>
              <a:t> المنقوش "نقش </a:t>
            </a:r>
            <a:r>
              <a:rPr lang="ar-SA" sz="1600" dirty="0" err="1" smtClean="0"/>
              <a:t>حديدة</a:t>
            </a:r>
            <a:r>
              <a:rPr lang="ar-SA" sz="1600" dirty="0" smtClean="0"/>
              <a:t>"، كما حملت </a:t>
            </a:r>
            <a:r>
              <a:rPr lang="ar-SA" sz="1600" dirty="0" err="1" smtClean="0"/>
              <a:t>نقائش</a:t>
            </a:r>
            <a:r>
              <a:rPr lang="ar-SA" sz="1600" dirty="0" smtClean="0"/>
              <a:t> كتابية لنصوص قرآنية</a:t>
            </a:r>
            <a:r>
              <a:rPr lang="fr-FR" sz="1600" dirty="0" smtClean="0"/>
              <a:t>.</a:t>
            </a:r>
          </a:p>
          <a:p>
            <a:pPr algn="justLow" rtl="1"/>
            <a:r>
              <a:rPr lang="ar-SA" sz="1600" dirty="0" smtClean="0"/>
              <a:t>وبالجهة الشرقية للصحن تقع ملحقات الزاوية من مذبح </a:t>
            </a:r>
            <a:r>
              <a:rPr lang="ar-SA" sz="1600" dirty="0" err="1" smtClean="0"/>
              <a:t>ومطبخة</a:t>
            </a:r>
            <a:r>
              <a:rPr lang="ar-SA" sz="1600" dirty="0" smtClean="0"/>
              <a:t> </a:t>
            </a:r>
            <a:r>
              <a:rPr lang="ar-SA" sz="1600" dirty="0" err="1" smtClean="0"/>
              <a:t>وأكنفة</a:t>
            </a:r>
            <a:r>
              <a:rPr lang="ar-SA" sz="1600" dirty="0" smtClean="0"/>
              <a:t> وبئر وغيرها للقيام بالطقوس والشعائر الدينية</a:t>
            </a:r>
            <a:r>
              <a:rPr lang="fr-FR" sz="1600" dirty="0" smtClean="0"/>
              <a:t>.</a:t>
            </a:r>
          </a:p>
        </p:txBody>
      </p:sp>
      <p:pic>
        <p:nvPicPr>
          <p:cNvPr id="7" name="Picture 2" descr="mannouba"/>
          <p:cNvPicPr>
            <a:picLocks noChangeAspect="1" noChangeArrowheads="1"/>
          </p:cNvPicPr>
          <p:nvPr/>
        </p:nvPicPr>
        <p:blipFill>
          <a:blip r:embed="rId7"/>
          <a:srcRect/>
          <a:stretch>
            <a:fillRect/>
          </a:stretch>
        </p:blipFill>
        <p:spPr bwMode="auto">
          <a:xfrm>
            <a:off x="214282" y="3714752"/>
            <a:ext cx="4249416" cy="3000372"/>
          </a:xfrm>
          <a:prstGeom prst="rect">
            <a:avLst/>
          </a:prstGeom>
          <a:noFill/>
          <a:ln w="9525">
            <a:noFill/>
            <a:miter lim="800000"/>
            <a:headEnd/>
            <a:tailEnd/>
          </a:ln>
        </p:spPr>
      </p:pic>
      <p:pic>
        <p:nvPicPr>
          <p:cNvPr id="8" name="Picture 3" descr="mannouba"/>
          <p:cNvPicPr>
            <a:picLocks noChangeAspect="1" noChangeArrowheads="1"/>
          </p:cNvPicPr>
          <p:nvPr/>
        </p:nvPicPr>
        <p:blipFill>
          <a:blip r:embed="rId8"/>
          <a:srcRect/>
          <a:stretch>
            <a:fillRect/>
          </a:stretch>
        </p:blipFill>
        <p:spPr bwMode="auto">
          <a:xfrm>
            <a:off x="4857752" y="4071942"/>
            <a:ext cx="4000528" cy="2714644"/>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0" y="0"/>
          <a:ext cx="9144000" cy="6858000"/>
        </p:xfrm>
        <a:graphic>
          <a:graphicData uri="http://schemas.openxmlformats.org/drawingml/2006/table">
            <a:tbl>
              <a:tblPr firstRow="1" bandRow="1"/>
              <a:tblGrid>
                <a:gridCol w="4572000"/>
                <a:gridCol w="4572000"/>
              </a:tblGrid>
              <a:tr h="6858000">
                <a:tc>
                  <a:txBody>
                    <a:bodyPr/>
                    <a:lstStyle/>
                    <a:p>
                      <a:endParaRPr lang="fr-FR"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TN" b="1" dirty="0" smtClean="0"/>
                        <a:t>قصر محمد </a:t>
                      </a:r>
                      <a:r>
                        <a:rPr lang="ar-TN" b="1" dirty="0" err="1" smtClean="0"/>
                        <a:t>خزندار</a:t>
                      </a:r>
                      <a:r>
                        <a:rPr lang="ar-TN" b="1" dirty="0" smtClean="0"/>
                        <a:t> </a:t>
                      </a:r>
                      <a:r>
                        <a:rPr lang="ar-TN" b="1" dirty="0" err="1" smtClean="0"/>
                        <a:t>بمنوبة</a:t>
                      </a:r>
                      <a:r>
                        <a:rPr lang="ar-TN" b="1" dirty="0" smtClean="0"/>
                        <a:t> </a:t>
                      </a:r>
                    </a:p>
                    <a:p>
                      <a:pPr marL="0" marR="0" indent="0" algn="ctr" defTabSz="914400" rtl="1" eaLnBrk="1" fontAlgn="auto" latinLnBrk="0" hangingPunct="1">
                        <a:lnSpc>
                          <a:spcPct val="100000"/>
                        </a:lnSpc>
                        <a:spcBef>
                          <a:spcPts val="0"/>
                        </a:spcBef>
                        <a:spcAft>
                          <a:spcPts val="0"/>
                        </a:spcAft>
                        <a:buClrTx/>
                        <a:buSzTx/>
                        <a:buFontTx/>
                        <a:buNone/>
                        <a:tabLst/>
                        <a:defRPr/>
                      </a:pPr>
                      <a:endParaRPr lang="ar-TN" dirty="0" smtClean="0"/>
                    </a:p>
                    <a:p>
                      <a:endParaRPr lang="fr-FR" dirty="0"/>
                    </a:p>
                  </a:txBody>
                  <a:tcPr/>
                </a:tc>
              </a:tr>
            </a:tbl>
          </a:graphicData>
        </a:graphic>
      </p:graphicFrame>
      <p:sp>
        <p:nvSpPr>
          <p:cNvPr id="5" name="ZoneTexte 4"/>
          <p:cNvSpPr txBox="1"/>
          <p:nvPr/>
        </p:nvSpPr>
        <p:spPr>
          <a:xfrm>
            <a:off x="4714876" y="428604"/>
            <a:ext cx="4286280" cy="6123624"/>
          </a:xfrm>
          <a:prstGeom prst="rect">
            <a:avLst/>
          </a:prstGeom>
          <a:noFill/>
        </p:spPr>
        <p:txBody>
          <a:bodyPr wrap="square" rtlCol="0">
            <a:spAutoFit/>
          </a:bodyPr>
          <a:lstStyle/>
          <a:p>
            <a:pPr algn="justLow" rtl="1"/>
            <a:r>
              <a:rPr lang="ar-TN" sz="1600" dirty="0">
                <a:latin typeface="Albertus MT Lt" pitchFamily="34" charset="0"/>
              </a:rPr>
              <a:t>محمد </a:t>
            </a:r>
            <a:r>
              <a:rPr lang="ar-TN" sz="1600" dirty="0" err="1">
                <a:latin typeface="Albertus MT Lt" pitchFamily="34" charset="0"/>
              </a:rPr>
              <a:t>خزندار</a:t>
            </a:r>
            <a:r>
              <a:rPr lang="ar-TN" sz="1600" dirty="0">
                <a:latin typeface="Albertus MT Lt" pitchFamily="34" charset="0"/>
              </a:rPr>
              <a:t>، أو «الجنرال محمد»، عمل بتألق في عهد خمسة </a:t>
            </a:r>
            <a:r>
              <a:rPr lang="ar-TN" sz="1600" dirty="0" err="1">
                <a:latin typeface="Albertus MT Lt" pitchFamily="34" charset="0"/>
              </a:rPr>
              <a:t>بايات</a:t>
            </a:r>
            <a:r>
              <a:rPr lang="ar-TN" sz="1600" dirty="0">
                <a:latin typeface="Albertus MT Lt" pitchFamily="34" charset="0"/>
              </a:rPr>
              <a:t> متتالين، بدأ حياته كمكلف بالخزينة، ثم أصبح قائدا لمنطقة </a:t>
            </a:r>
            <a:r>
              <a:rPr lang="ar-TN" sz="1600" dirty="0">
                <a:latin typeface="Albertus MT Lt" pitchFamily="34" charset="0"/>
                <a:hlinkClick r:id="rId2"/>
              </a:rPr>
              <a:t>سوسة</a:t>
            </a:r>
            <a:r>
              <a:rPr lang="ar-TN" sz="1600" dirty="0">
                <a:latin typeface="Albertus MT Lt" pitchFamily="34" charset="0"/>
              </a:rPr>
              <a:t> وأخيرا وزيرا، وهو يعتبر من أغنى رجالات المخزن في </a:t>
            </a:r>
            <a:r>
              <a:rPr lang="ar-TN" sz="1600" dirty="0" smtClean="0">
                <a:latin typeface="Albertus MT Lt" pitchFamily="34" charset="0"/>
              </a:rPr>
              <a:t>عصره وبفضل </a:t>
            </a:r>
            <a:r>
              <a:rPr lang="ar-TN" sz="1600" dirty="0" smtClean="0">
                <a:latin typeface="Albertus MT Lt" pitchFamily="34" charset="0"/>
              </a:rPr>
              <a:t>ثروته الهائلة تسنى له بناء عدد من</a:t>
            </a:r>
            <a:r>
              <a:rPr lang="fr-FR" sz="1600" dirty="0" smtClean="0">
                <a:latin typeface="Albertus MT Lt" pitchFamily="34" charset="0"/>
              </a:rPr>
              <a:t> </a:t>
            </a:r>
            <a:r>
              <a:rPr lang="ar-TN" sz="1600" dirty="0" err="1" smtClean="0">
                <a:latin typeface="Albertus MT Lt" pitchFamily="34" charset="0"/>
              </a:rPr>
              <a:t>القصورالفخمة</a:t>
            </a:r>
            <a:r>
              <a:rPr lang="ar-TN" sz="1600" dirty="0" smtClean="0">
                <a:latin typeface="Albertus MT Lt" pitchFamily="34" charset="0"/>
              </a:rPr>
              <a:t> </a:t>
            </a:r>
            <a:r>
              <a:rPr lang="ar-TN" sz="1600" dirty="0" smtClean="0">
                <a:latin typeface="Albertus MT Lt" pitchFamily="34" charset="0"/>
                <a:hlinkClick r:id="rId3"/>
              </a:rPr>
              <a:t>بتونس</a:t>
            </a:r>
            <a:r>
              <a:rPr lang="ar-TN" sz="1600" dirty="0" smtClean="0">
                <a:latin typeface="Albertus MT Lt" pitchFamily="34" charset="0"/>
              </a:rPr>
              <a:t> وضواحيها </a:t>
            </a:r>
            <a:r>
              <a:rPr lang="ar-TN" sz="1600" dirty="0" smtClean="0">
                <a:latin typeface="Albertus MT Lt" pitchFamily="34" charset="0"/>
                <a:hlinkClick r:id="rId4"/>
              </a:rPr>
              <a:t>كالمرسى</a:t>
            </a:r>
            <a:r>
              <a:rPr lang="ar-TN" sz="1600" dirty="0" smtClean="0">
                <a:latin typeface="Albertus MT Lt" pitchFamily="34" charset="0"/>
              </a:rPr>
              <a:t> </a:t>
            </a:r>
            <a:r>
              <a:rPr lang="ar-TN" sz="1600" dirty="0" err="1" smtClean="0">
                <a:latin typeface="Albertus MT Lt" pitchFamily="34" charset="0"/>
                <a:hlinkClick r:id="rId5"/>
              </a:rPr>
              <a:t>ومنوبة</a:t>
            </a:r>
            <a:r>
              <a:rPr lang="ar-TN" sz="1600" dirty="0" smtClean="0">
                <a:latin typeface="Albertus MT Lt" pitchFamily="34" charset="0"/>
              </a:rPr>
              <a:t>، لا تبعد كل هذه </a:t>
            </a:r>
            <a:r>
              <a:rPr lang="ar-TN" sz="1600" dirty="0" err="1" smtClean="0">
                <a:latin typeface="Albertus MT Lt" pitchFamily="34" charset="0"/>
              </a:rPr>
              <a:t>الاقامات</a:t>
            </a:r>
            <a:r>
              <a:rPr lang="ar-TN" sz="1600" dirty="0" smtClean="0">
                <a:latin typeface="Albertus MT Lt" pitchFamily="34" charset="0"/>
              </a:rPr>
              <a:t> كثيرا </a:t>
            </a:r>
            <a:r>
              <a:rPr lang="ar-TN" sz="1600" dirty="0" smtClean="0">
                <a:latin typeface="Albertus MT Lt" pitchFamily="34" charset="0"/>
              </a:rPr>
              <a:t>عن دار </a:t>
            </a:r>
            <a:r>
              <a:rPr lang="ar-TN" sz="1600" dirty="0" err="1" smtClean="0">
                <a:latin typeface="Albertus MT Lt" pitchFamily="34" charset="0"/>
              </a:rPr>
              <a:t>الباي</a:t>
            </a:r>
            <a:r>
              <a:rPr lang="ar-TN" sz="1600" dirty="0">
                <a:latin typeface="Albertus MT Lt" pitchFamily="34" charset="0"/>
              </a:rPr>
              <a:t> </a:t>
            </a:r>
            <a:r>
              <a:rPr lang="ar-TN" sz="1600" dirty="0" smtClean="0">
                <a:latin typeface="Albertus MT Lt" pitchFamily="34" charset="0"/>
              </a:rPr>
              <a:t>بمدينة </a:t>
            </a:r>
            <a:r>
              <a:rPr lang="ar-TN" sz="1600" dirty="0" smtClean="0">
                <a:latin typeface="Albertus MT Lt" pitchFamily="34" charset="0"/>
                <a:hlinkClick r:id="rId3"/>
              </a:rPr>
              <a:t>تونس</a:t>
            </a:r>
            <a:r>
              <a:rPr lang="ar-TN" sz="1600" dirty="0" smtClean="0">
                <a:latin typeface="Albertus MT Lt" pitchFamily="34" charset="0"/>
              </a:rPr>
              <a:t> وقصر </a:t>
            </a:r>
            <a:r>
              <a:rPr lang="ar-TN" sz="1600" dirty="0" smtClean="0">
                <a:latin typeface="Albertus MT Lt" pitchFamily="34" charset="0"/>
                <a:hlinkClick r:id="rId4"/>
              </a:rPr>
              <a:t>المرسى</a:t>
            </a:r>
            <a:r>
              <a:rPr lang="ar-TN" sz="1600" dirty="0" smtClean="0">
                <a:latin typeface="Albertus MT Lt" pitchFamily="34" charset="0"/>
              </a:rPr>
              <a:t> وقصر </a:t>
            </a:r>
            <a:r>
              <a:rPr lang="ar-TN" sz="1600" dirty="0" err="1" smtClean="0">
                <a:latin typeface="Albertus MT Lt" pitchFamily="34" charset="0"/>
                <a:hlinkClick r:id="rId6"/>
              </a:rPr>
              <a:t>باردو</a:t>
            </a:r>
            <a:r>
              <a:rPr lang="ar-TN" sz="1600" dirty="0" smtClean="0">
                <a:latin typeface="Albertus MT Lt" pitchFamily="34" charset="0"/>
              </a:rPr>
              <a:t>.</a:t>
            </a:r>
          </a:p>
          <a:p>
            <a:pPr algn="justLow" rtl="1"/>
            <a:endParaRPr lang="ar-TN" sz="1600" dirty="0" smtClean="0">
              <a:latin typeface="Albertus MT Lt" pitchFamily="34" charset="0"/>
            </a:endParaRPr>
          </a:p>
          <a:p>
            <a:pPr algn="just" rtl="1"/>
            <a:endParaRPr lang="ar-TN" sz="1700" dirty="0">
              <a:latin typeface="Albertus MT Lt" pitchFamily="34" charset="0"/>
            </a:endParaRPr>
          </a:p>
          <a:p>
            <a:pPr algn="just" rtl="1"/>
            <a:endParaRPr lang="ar-TN" sz="1700" dirty="0" smtClean="0">
              <a:latin typeface="Albertus MT Lt" pitchFamily="34" charset="0"/>
            </a:endParaRPr>
          </a:p>
          <a:p>
            <a:pPr algn="just" rtl="1"/>
            <a:endParaRPr lang="ar-TN" sz="1700" dirty="0" smtClean="0">
              <a:latin typeface="Albertus MT Lt" pitchFamily="34" charset="0"/>
            </a:endParaRPr>
          </a:p>
          <a:p>
            <a:pPr algn="just" rtl="1"/>
            <a:endParaRPr lang="ar-TN" sz="1700" dirty="0">
              <a:latin typeface="Albertus MT Lt" pitchFamily="34" charset="0"/>
            </a:endParaRPr>
          </a:p>
          <a:p>
            <a:pPr algn="just" rtl="1"/>
            <a:endParaRPr lang="ar-TN" sz="1700" dirty="0" smtClean="0">
              <a:latin typeface="Albertus MT Lt" pitchFamily="34" charset="0"/>
            </a:endParaRPr>
          </a:p>
          <a:p>
            <a:pPr algn="just" rtl="1"/>
            <a:endParaRPr lang="ar-TN" sz="1700" dirty="0">
              <a:latin typeface="Albertus MT Lt" pitchFamily="34" charset="0"/>
            </a:endParaRPr>
          </a:p>
          <a:p>
            <a:pPr algn="just" rtl="1"/>
            <a:endParaRPr lang="ar-TN" sz="1700" dirty="0">
              <a:latin typeface="Albertus MT Lt" pitchFamily="34" charset="0"/>
            </a:endParaRPr>
          </a:p>
          <a:p>
            <a:pPr algn="just" rtl="1"/>
            <a:endParaRPr lang="ar-TN" sz="1700" dirty="0" smtClean="0">
              <a:latin typeface="Albertus MT Lt" pitchFamily="34" charset="0"/>
            </a:endParaRPr>
          </a:p>
          <a:p>
            <a:pPr algn="justLow" rtl="1"/>
            <a:endParaRPr lang="ar-TN" sz="1700" dirty="0" smtClean="0">
              <a:latin typeface="Albertus MT Lt" pitchFamily="34" charset="0"/>
            </a:endParaRPr>
          </a:p>
          <a:p>
            <a:pPr algn="justLow" rtl="1"/>
            <a:endParaRPr lang="ar-TN" sz="1700" dirty="0" smtClean="0">
              <a:latin typeface="Albertus MT Lt" pitchFamily="34" charset="0"/>
            </a:endParaRPr>
          </a:p>
          <a:p>
            <a:pPr algn="justLow" rtl="1"/>
            <a:endParaRPr lang="ar-TN" sz="1700" dirty="0" smtClean="0">
              <a:latin typeface="Albertus MT Lt" pitchFamily="34" charset="0"/>
            </a:endParaRPr>
          </a:p>
          <a:p>
            <a:pPr algn="justLow" rtl="1"/>
            <a:r>
              <a:rPr lang="ar-TN" sz="1600" dirty="0" smtClean="0">
                <a:latin typeface="Albertus MT Lt" pitchFamily="34" charset="0"/>
              </a:rPr>
              <a:t>وقد </a:t>
            </a:r>
            <a:r>
              <a:rPr lang="ar-TN" sz="1600" dirty="0" smtClean="0">
                <a:latin typeface="Albertus MT Lt" pitchFamily="34" charset="0"/>
              </a:rPr>
              <a:t>كتب لهذه الإقامة الفخمة أن تعيش ربيعا جديدا بفضل أعمال الصيانة والتجديد التي قامت </a:t>
            </a:r>
            <a:r>
              <a:rPr lang="ar-TN" sz="1600" dirty="0" err="1" smtClean="0">
                <a:latin typeface="Albertus MT Lt" pitchFamily="34" charset="0"/>
              </a:rPr>
              <a:t>بها</a:t>
            </a:r>
            <a:r>
              <a:rPr lang="ar-TN" sz="1600" dirty="0" smtClean="0">
                <a:latin typeface="Albertus MT Lt" pitchFamily="34" charset="0"/>
              </a:rPr>
              <a:t> آخر عائلة ملكتها. وحافظت هذه العائلة على التصميم التقليدي للقصر الذي يراعي العناصر الأساسية لهندسة قصور </a:t>
            </a:r>
            <a:r>
              <a:rPr lang="ar-TN" sz="1600" dirty="0" err="1" smtClean="0">
                <a:latin typeface="Albertus MT Lt" pitchFamily="34" charset="0"/>
                <a:hlinkClick r:id="rId5"/>
              </a:rPr>
              <a:t>منوبة</a:t>
            </a:r>
            <a:r>
              <a:rPr lang="ar-TN" sz="1600" dirty="0" smtClean="0">
                <a:latin typeface="Albertus MT Lt" pitchFamily="34" charset="0"/>
              </a:rPr>
              <a:t>. هندسة وزخرفة</a:t>
            </a:r>
          </a:p>
        </p:txBody>
      </p:sp>
      <p:sp>
        <p:nvSpPr>
          <p:cNvPr id="6" name="ZoneTexte 5"/>
          <p:cNvSpPr txBox="1"/>
          <p:nvPr/>
        </p:nvSpPr>
        <p:spPr>
          <a:xfrm>
            <a:off x="142844" y="4931174"/>
            <a:ext cx="4286280" cy="1569660"/>
          </a:xfrm>
          <a:prstGeom prst="rect">
            <a:avLst/>
          </a:prstGeom>
          <a:noFill/>
        </p:spPr>
        <p:txBody>
          <a:bodyPr wrap="square" rtlCol="0">
            <a:spAutoFit/>
          </a:bodyPr>
          <a:lstStyle/>
          <a:p>
            <a:pPr algn="justLow" rtl="1"/>
            <a:r>
              <a:rPr lang="ar-TN" sz="1600" dirty="0" smtClean="0">
                <a:latin typeface="Albertus MT Lt" pitchFamily="34" charset="0"/>
              </a:rPr>
              <a:t>في هذه الإقامة </a:t>
            </a:r>
            <a:r>
              <a:rPr lang="ar-TN" sz="1600" dirty="0" smtClean="0">
                <a:latin typeface="Albertus MT Lt" pitchFamily="34" charset="0"/>
              </a:rPr>
              <a:t> </a:t>
            </a:r>
            <a:r>
              <a:rPr lang="ar-TN" sz="1600" dirty="0" smtClean="0">
                <a:latin typeface="Albertus MT Lt" pitchFamily="34" charset="0"/>
              </a:rPr>
              <a:t>تمتد الجنان الخضراء المليئة بالنظارة والحياة. وفي ظلال ما تبقى من النخيل الباسق والحديقة الجميلة تتراءى «</a:t>
            </a:r>
            <a:r>
              <a:rPr lang="ar-TN" sz="1600" dirty="0" err="1" smtClean="0">
                <a:latin typeface="Albertus MT Lt" pitchFamily="34" charset="0"/>
              </a:rPr>
              <a:t>القنارية</a:t>
            </a:r>
            <a:r>
              <a:rPr lang="ar-TN" sz="1600" dirty="0" smtClean="0">
                <a:latin typeface="Albertus MT Lt" pitchFamily="34" charset="0"/>
              </a:rPr>
              <a:t>» الجميلة والنوافذ المربعة </a:t>
            </a:r>
            <a:r>
              <a:rPr lang="ar-TN" sz="1600" dirty="0" smtClean="0">
                <a:latin typeface="Albertus MT Lt" pitchFamily="34" charset="0"/>
              </a:rPr>
              <a:t>الكبيرة</a:t>
            </a:r>
            <a:r>
              <a:rPr lang="ar-TN" sz="1600" dirty="0" smtClean="0">
                <a:latin typeface="Albertus MT Lt" pitchFamily="34" charset="0"/>
              </a:rPr>
              <a:t> </a:t>
            </a:r>
            <a:r>
              <a:rPr lang="ar-TN" sz="1600" dirty="0" smtClean="0">
                <a:latin typeface="Albertus MT Lt" pitchFamily="34" charset="0"/>
              </a:rPr>
              <a:t>،</a:t>
            </a:r>
            <a:r>
              <a:rPr lang="ar-TN" sz="1600" dirty="0" smtClean="0">
                <a:latin typeface="Albertus MT Lt" pitchFamily="34" charset="0"/>
              </a:rPr>
              <a:t> كما في معظم قصور </a:t>
            </a:r>
            <a:r>
              <a:rPr lang="ar-TN" sz="1600" dirty="0" err="1" smtClean="0">
                <a:latin typeface="Albertus MT Lt" pitchFamily="34" charset="0"/>
                <a:hlinkClick r:id="rId5"/>
              </a:rPr>
              <a:t>منوبة</a:t>
            </a:r>
            <a:r>
              <a:rPr lang="ar-TN" sz="1600" dirty="0" smtClean="0">
                <a:latin typeface="Albertus MT Lt" pitchFamily="34" charset="0"/>
              </a:rPr>
              <a:t>، تنتصب غرف الاستعمال العام في الطابق السفلي. أما وسط </a:t>
            </a:r>
            <a:r>
              <a:rPr lang="ar-TN" sz="1600" dirty="0" smtClean="0">
                <a:latin typeface="Albertus MT Lt" pitchFamily="34" charset="0"/>
                <a:hlinkClick r:id="rId7"/>
              </a:rPr>
              <a:t>الدار</a:t>
            </a:r>
            <a:r>
              <a:rPr lang="ar-TN" sz="1600" dirty="0" smtClean="0">
                <a:latin typeface="Albertus MT Lt" pitchFamily="34" charset="0"/>
              </a:rPr>
              <a:t> الذي ينعم بالهواء الطلق فهو كتاب مفتوح لفن الزخرفة . </a:t>
            </a:r>
            <a:endParaRPr lang="fr-FR" sz="1600" dirty="0">
              <a:latin typeface="Albertus MT Lt" pitchFamily="34" charset="0"/>
            </a:endParaRPr>
          </a:p>
        </p:txBody>
      </p:sp>
      <p:pic>
        <p:nvPicPr>
          <p:cNvPr id="7" name="Picture 3" descr="C:\Users\M-PC4\Desktop\الصور الخاصة بالمعرض\قصر خزندار دار المصمودي\119-1994_IMG.JPG"/>
          <p:cNvPicPr>
            <a:picLocks noChangeAspect="1" noChangeArrowheads="1"/>
          </p:cNvPicPr>
          <p:nvPr/>
        </p:nvPicPr>
        <p:blipFill>
          <a:blip r:embed="rId8" cstate="print"/>
          <a:srcRect/>
          <a:stretch>
            <a:fillRect/>
          </a:stretch>
        </p:blipFill>
        <p:spPr bwMode="auto">
          <a:xfrm>
            <a:off x="4786314" y="2357430"/>
            <a:ext cx="4214842" cy="2857520"/>
          </a:xfrm>
          <a:prstGeom prst="rect">
            <a:avLst/>
          </a:prstGeom>
          <a:noFill/>
        </p:spPr>
      </p:pic>
      <p:pic>
        <p:nvPicPr>
          <p:cNvPr id="8" name="Picture 4" descr="C:\Users\M-PC4\Desktop\الصور الخاصة بالمعرض\قصر خزندار دار المصمودي\قصر المصمودي.GIF"/>
          <p:cNvPicPr>
            <a:picLocks noChangeAspect="1" noChangeArrowheads="1"/>
          </p:cNvPicPr>
          <p:nvPr/>
        </p:nvPicPr>
        <p:blipFill>
          <a:blip r:embed="rId9"/>
          <a:srcRect/>
          <a:stretch>
            <a:fillRect/>
          </a:stretch>
        </p:blipFill>
        <p:spPr bwMode="auto">
          <a:xfrm>
            <a:off x="214282" y="285728"/>
            <a:ext cx="4214842" cy="450059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0" y="0"/>
          <a:ext cx="9144000" cy="7132320"/>
        </p:xfrm>
        <a:graphic>
          <a:graphicData uri="http://schemas.openxmlformats.org/drawingml/2006/table">
            <a:tbl>
              <a:tblPr firstRow="1" bandRow="1"/>
              <a:tblGrid>
                <a:gridCol w="4572000"/>
                <a:gridCol w="4572000"/>
              </a:tblGrid>
              <a:tr h="6858000">
                <a:tc>
                  <a:txBody>
                    <a:bodyPr/>
                    <a:lstStyle/>
                    <a:p>
                      <a:pPr algn="justLow" rtl="1"/>
                      <a:endParaRPr lang="ar-TN" sz="1600" b="0" dirty="0" smtClean="0"/>
                    </a:p>
                    <a:p>
                      <a:pPr algn="justLow" rtl="1"/>
                      <a:endParaRPr lang="ar-TN" sz="1600" b="0" dirty="0" smtClean="0"/>
                    </a:p>
                    <a:p>
                      <a:pPr algn="justLow" rtl="1"/>
                      <a:endParaRPr lang="ar-TN" sz="1600" b="0" dirty="0" smtClean="0"/>
                    </a:p>
                    <a:p>
                      <a:pPr algn="justLow" rtl="1"/>
                      <a:endParaRPr lang="ar-TN" sz="1600" b="0" dirty="0" smtClean="0"/>
                    </a:p>
                    <a:p>
                      <a:pPr algn="justLow" rtl="1"/>
                      <a:endParaRPr lang="ar-TN" sz="1600" b="0" dirty="0" smtClean="0"/>
                    </a:p>
                    <a:p>
                      <a:pPr algn="justLow" rtl="1"/>
                      <a:endParaRPr lang="ar-TN" sz="1600" b="0" dirty="0" smtClean="0"/>
                    </a:p>
                    <a:p>
                      <a:pPr algn="justLow" rtl="1"/>
                      <a:endParaRPr lang="ar-TN" sz="1600" b="0" dirty="0" smtClean="0"/>
                    </a:p>
                    <a:p>
                      <a:pPr algn="justLow" rtl="1"/>
                      <a:endParaRPr lang="ar-TN" sz="1600" b="0" dirty="0" smtClean="0"/>
                    </a:p>
                    <a:p>
                      <a:pPr algn="justLow" rtl="1"/>
                      <a:endParaRPr lang="ar-TN" sz="1600" b="0" dirty="0" smtClean="0"/>
                    </a:p>
                    <a:p>
                      <a:pPr algn="justLow" rtl="1"/>
                      <a:endParaRPr lang="ar-TN" sz="1100" b="0" dirty="0" smtClean="0"/>
                    </a:p>
                    <a:p>
                      <a:pPr algn="justLow" rtl="1"/>
                      <a:r>
                        <a:rPr lang="ar-TN" sz="1600" b="0" dirty="0" smtClean="0"/>
                        <a:t>وفي </a:t>
                      </a:r>
                      <a:r>
                        <a:rPr lang="ar-TN" sz="1600" b="0" dirty="0" smtClean="0"/>
                        <a:t>القصر لم تضع البساتين والحدائق بل حافظت على نظارتها. فهذا ممر طويل عند المدخل من شجر </a:t>
                      </a:r>
                      <a:r>
                        <a:rPr lang="ar-TN" sz="1600" b="0" dirty="0" err="1" smtClean="0"/>
                        <a:t>السرو</a:t>
                      </a:r>
                      <a:r>
                        <a:rPr lang="ar-TN" sz="1600" b="0" dirty="0" smtClean="0"/>
                        <a:t>، يمتد حتى نقطة الالتقاء مع الساحة الشرفية المحلاة بحوض وسط أشجار الزينة الجميلة.</a:t>
                      </a:r>
                      <a:br>
                        <a:rPr lang="ar-TN" sz="1600" b="0" dirty="0" smtClean="0"/>
                      </a:br>
                      <a:r>
                        <a:rPr lang="ar-TN" sz="1600" b="0" dirty="0" smtClean="0"/>
                        <a:t>أما </a:t>
                      </a:r>
                      <a:r>
                        <a:rPr lang="ar-TN" sz="1600" b="0" u="sng" dirty="0" smtClean="0"/>
                        <a:t>القصر الثاني </a:t>
                      </a:r>
                      <a:r>
                        <a:rPr lang="ar-TN" sz="1600" b="0" dirty="0" smtClean="0"/>
                        <a:t>فهو شبيه في معماره بالنمط السائد في </a:t>
                      </a:r>
                      <a:r>
                        <a:rPr lang="ar-TN" sz="1600" b="0" dirty="0" err="1" smtClean="0"/>
                        <a:t>قور</a:t>
                      </a:r>
                      <a:r>
                        <a:rPr lang="ar-TN" sz="1600" b="0" dirty="0" smtClean="0"/>
                        <a:t> </a:t>
                      </a:r>
                      <a:r>
                        <a:rPr lang="ar-TN" sz="1600" b="0" dirty="0" err="1" smtClean="0">
                          <a:hlinkClick r:id="rId2"/>
                        </a:rPr>
                        <a:t>منوبة</a:t>
                      </a:r>
                      <a:r>
                        <a:rPr lang="ar-TN" sz="1600" b="0" dirty="0" smtClean="0"/>
                        <a:t>، </a:t>
                      </a:r>
                      <a:br>
                        <a:rPr lang="ar-TN" sz="1600" b="0" dirty="0" smtClean="0"/>
                      </a:br>
                      <a:r>
                        <a:rPr lang="ar-TN" sz="1600" b="0" dirty="0" smtClean="0"/>
                        <a:t>أما </a:t>
                      </a:r>
                      <a:r>
                        <a:rPr lang="ar-TN" sz="1600" b="0" u="sng" dirty="0" smtClean="0"/>
                        <a:t>ثالث </a:t>
                      </a:r>
                      <a:r>
                        <a:rPr lang="ar-TN" sz="1600" b="0" u="sng" dirty="0" smtClean="0"/>
                        <a:t>قصور </a:t>
                      </a:r>
                      <a:r>
                        <a:rPr lang="ar-TN" sz="1600" b="0" dirty="0" smtClean="0"/>
                        <a:t>علي </a:t>
                      </a:r>
                      <a:r>
                        <a:rPr lang="ar-TN" sz="1600" b="0" dirty="0" err="1" smtClean="0"/>
                        <a:t>زروق</a:t>
                      </a:r>
                      <a:r>
                        <a:rPr lang="ar-TN" sz="1600" b="0" dirty="0" smtClean="0"/>
                        <a:t> </a:t>
                      </a:r>
                      <a:r>
                        <a:rPr lang="ar-TN" sz="1600" b="0" dirty="0" err="1" smtClean="0">
                          <a:hlinkClick r:id="rId2"/>
                        </a:rPr>
                        <a:t>بمنوبة</a:t>
                      </a:r>
                      <a:r>
                        <a:rPr lang="ar-TN" sz="1600" b="0" dirty="0" smtClean="0"/>
                        <a:t> المشهور بقصر حسين فرحات فينتمي نمطه المعماري </a:t>
                      </a:r>
                      <a:r>
                        <a:rPr lang="ar-TN" sz="1600" b="0" dirty="0" err="1" smtClean="0"/>
                        <a:t>الى</a:t>
                      </a:r>
                      <a:r>
                        <a:rPr lang="ar-TN" sz="1600" b="0" dirty="0" smtClean="0"/>
                        <a:t> ما يسمى نمط «</a:t>
                      </a:r>
                      <a:r>
                        <a:rPr lang="ar-TN" sz="1600" b="0" dirty="0" err="1" smtClean="0"/>
                        <a:t>خيرالدين</a:t>
                      </a:r>
                      <a:r>
                        <a:rPr lang="ar-TN" sz="1600" b="0" dirty="0" smtClean="0"/>
                        <a:t> باشا» حيث تلاحظ الازدواجية في الذوق مع ميل كلي للفن المعماري الايطالي مثلما هو الحال في بقية القصور التي بنيت في تلك الفترة. </a:t>
                      </a:r>
                      <a:endParaRPr lang="fr-FR" sz="1600" b="0"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TN" sz="1800" b="1" dirty="0" smtClean="0"/>
                        <a:t>قصور </a:t>
                      </a:r>
                      <a:r>
                        <a:rPr lang="ar-TN" sz="1800" b="1" dirty="0" err="1" smtClean="0"/>
                        <a:t>زروق</a:t>
                      </a:r>
                      <a:r>
                        <a:rPr lang="ar-TN" sz="1800" b="1" dirty="0" smtClean="0"/>
                        <a:t> </a:t>
                      </a:r>
                      <a:endParaRPr lang="fr-FR" sz="1800" b="1" dirty="0" smtClean="0"/>
                    </a:p>
                    <a:p>
                      <a:pPr algn="justLow" rtl="1"/>
                      <a:r>
                        <a:rPr lang="ar-TN" sz="1600" b="0" dirty="0" smtClean="0"/>
                        <a:t>تتجاور القصور الثلاثة التي كانت ملكا لعلي </a:t>
                      </a:r>
                      <a:r>
                        <a:rPr lang="ar-TN" sz="1600" b="0" dirty="0" err="1" smtClean="0"/>
                        <a:t>زروق</a:t>
                      </a:r>
                      <a:r>
                        <a:rPr lang="ar-TN" sz="1600" b="0" dirty="0" smtClean="0"/>
                        <a:t> فيما بينها والتي آخرها هو ملك خاص لعائلة «فرحات» في وقتنا الحاضر. </a:t>
                      </a:r>
                      <a:br>
                        <a:rPr lang="ar-TN" sz="1600" b="0" dirty="0" smtClean="0"/>
                      </a:br>
                      <a:r>
                        <a:rPr lang="ar-TN" sz="1600" b="0" dirty="0" smtClean="0"/>
                        <a:t>ويشير مؤرخ الفن المعماري المعاصر «جاك </a:t>
                      </a:r>
                      <a:r>
                        <a:rPr lang="ar-TN" sz="1600" b="0" dirty="0" err="1" smtClean="0"/>
                        <a:t>روفو</a:t>
                      </a:r>
                      <a:r>
                        <a:rPr lang="ar-TN" sz="1600" b="0" dirty="0" smtClean="0"/>
                        <a:t>» </a:t>
                      </a:r>
                      <a:r>
                        <a:rPr lang="ar-TN" sz="1600" b="0" dirty="0" err="1" smtClean="0"/>
                        <a:t>الى</a:t>
                      </a:r>
                      <a:r>
                        <a:rPr lang="ar-TN" sz="1600" b="0" dirty="0" smtClean="0"/>
                        <a:t> هذا التشابه في السمات العامة الداخلية لهه القصور. </a:t>
                      </a:r>
                      <a:br>
                        <a:rPr lang="ar-TN" sz="1600" b="0" dirty="0" smtClean="0"/>
                      </a:br>
                      <a:r>
                        <a:rPr lang="ar-TN" sz="1600" b="0" dirty="0" smtClean="0"/>
                        <a:t>علي </a:t>
                      </a:r>
                      <a:r>
                        <a:rPr lang="ar-TN" sz="1600" b="0" dirty="0" err="1" smtClean="0"/>
                        <a:t>زروق</a:t>
                      </a:r>
                      <a:r>
                        <a:rPr lang="ar-TN" sz="1600" b="0" dirty="0" smtClean="0"/>
                        <a:t> هو أحد حفدة العربي </a:t>
                      </a:r>
                      <a:r>
                        <a:rPr lang="ar-TN" sz="1600" b="0" dirty="0" err="1" smtClean="0"/>
                        <a:t>زروق</a:t>
                      </a:r>
                      <a:r>
                        <a:rPr lang="ar-TN" sz="1600" b="0" dirty="0" smtClean="0"/>
                        <a:t> وزير حمودة باشا. ويمتاز قصره </a:t>
                      </a:r>
                      <a:r>
                        <a:rPr lang="ar-TN" sz="1600" b="0" dirty="0" err="1" smtClean="0"/>
                        <a:t>الاول</a:t>
                      </a:r>
                      <a:r>
                        <a:rPr lang="ar-TN" sz="1600" b="0" dirty="0" smtClean="0"/>
                        <a:t> (مقر ولاية </a:t>
                      </a:r>
                      <a:r>
                        <a:rPr lang="ar-TN" sz="1600" b="0" dirty="0" err="1" smtClean="0">
                          <a:hlinkClick r:id="rId2"/>
                        </a:rPr>
                        <a:t>منوبة</a:t>
                      </a:r>
                      <a:r>
                        <a:rPr lang="ar-TN" sz="1600" b="0" dirty="0" smtClean="0"/>
                        <a:t>)</a:t>
                      </a:r>
                    </a:p>
                    <a:p>
                      <a:pPr algn="r" rtl="1"/>
                      <a:endParaRPr lang="ar-TN" sz="1600" b="0" dirty="0" smtClean="0"/>
                    </a:p>
                    <a:p>
                      <a:pPr algn="r" rtl="1"/>
                      <a:endParaRPr lang="ar-TN" sz="1700" b="0" dirty="0" smtClean="0"/>
                    </a:p>
                    <a:p>
                      <a:pPr algn="r" rtl="1"/>
                      <a:endParaRPr lang="ar-TN" sz="1700" b="0" dirty="0" smtClean="0"/>
                    </a:p>
                    <a:p>
                      <a:pPr algn="r" rtl="1"/>
                      <a:endParaRPr lang="ar-TN" sz="1700" b="0" dirty="0" smtClean="0"/>
                    </a:p>
                    <a:p>
                      <a:pPr algn="r" rtl="1"/>
                      <a:endParaRPr lang="ar-TN" sz="1700" b="0" dirty="0" smtClean="0"/>
                    </a:p>
                    <a:p>
                      <a:pPr algn="r" rtl="1"/>
                      <a:endParaRPr lang="ar-TN" sz="1700" b="0" dirty="0" smtClean="0"/>
                    </a:p>
                    <a:p>
                      <a:pPr algn="r" rtl="1"/>
                      <a:endParaRPr lang="ar-TN" sz="1700" b="0" dirty="0" smtClean="0"/>
                    </a:p>
                    <a:p>
                      <a:pPr algn="r" rtl="1"/>
                      <a:endParaRPr lang="ar-TN" sz="1700" b="0" dirty="0" smtClean="0"/>
                    </a:p>
                    <a:p>
                      <a:pPr algn="r" rtl="1"/>
                      <a:endParaRPr lang="ar-TN" sz="500" b="0" dirty="0" smtClean="0"/>
                    </a:p>
                    <a:p>
                      <a:pPr algn="justLow" rtl="1"/>
                      <a:endParaRPr lang="ar-TN" sz="1700" b="0" dirty="0" smtClean="0"/>
                    </a:p>
                    <a:p>
                      <a:pPr algn="justLow" rtl="1"/>
                      <a:endParaRPr lang="ar-TN" sz="1700" b="0" dirty="0" smtClean="0"/>
                    </a:p>
                    <a:p>
                      <a:pPr algn="justLow" rtl="1"/>
                      <a:endParaRPr lang="ar-TN" sz="1700" b="0" dirty="0" smtClean="0"/>
                    </a:p>
                    <a:p>
                      <a:pPr algn="justLow" rtl="1"/>
                      <a:r>
                        <a:rPr lang="ar-TN" sz="1700" b="0" dirty="0" smtClean="0"/>
                        <a:t> </a:t>
                      </a:r>
                      <a:r>
                        <a:rPr lang="ar-TN" sz="1700" b="0" dirty="0" smtClean="0"/>
                        <a:t>بالتأثير الكبير لفن الأوروبيين في العمارة، ولكن الفخامة والأبهة لا تغيبان البتة عن هذا المعلم. </a:t>
                      </a:r>
                    </a:p>
                    <a:p>
                      <a:pPr algn="justLow" rtl="1"/>
                      <a:r>
                        <a:rPr lang="ar-TN" sz="1700" b="0" dirty="0" smtClean="0"/>
                        <a:t>وفي وسط الحدائق ترتفع الواجهة </a:t>
                      </a:r>
                      <a:r>
                        <a:rPr lang="ar-TN" sz="1700" b="0" dirty="0" smtClean="0">
                          <a:hlinkClick r:id="rId3"/>
                        </a:rPr>
                        <a:t>العالية</a:t>
                      </a:r>
                      <a:r>
                        <a:rPr lang="ar-TN" sz="1700" b="0" dirty="0" smtClean="0"/>
                        <a:t> </a:t>
                      </a:r>
                      <a:r>
                        <a:rPr lang="ar-TN" sz="1700" b="0" dirty="0" smtClean="0">
                          <a:hlinkClick r:id="rId4"/>
                        </a:rPr>
                        <a:t>البيضاء</a:t>
                      </a:r>
                      <a:r>
                        <a:rPr lang="ar-TN" sz="1700" b="0" dirty="0" smtClean="0"/>
                        <a:t> تتخللها شبابيك وباب منقوش على الموضة الايطالية وتتوالى في الطابق السفلي،</a:t>
                      </a:r>
                    </a:p>
                    <a:p>
                      <a:pPr algn="justLow" rtl="1"/>
                      <a:r>
                        <a:rPr lang="ar-TN" sz="1800" b="0" dirty="0" smtClean="0"/>
                        <a:t>الأروقة التي تؤدي </a:t>
                      </a:r>
                      <a:r>
                        <a:rPr lang="ar-TN" sz="1800" b="0" dirty="0" err="1" smtClean="0"/>
                        <a:t>الى</a:t>
                      </a:r>
                      <a:r>
                        <a:rPr lang="ar-TN" sz="1800" b="0" dirty="0" smtClean="0"/>
                        <a:t> مختلف قاعات القصر. ويبقى الممر </a:t>
                      </a:r>
                      <a:r>
                        <a:rPr lang="ar-TN" sz="1800" b="0" dirty="0" err="1" smtClean="0"/>
                        <a:t>الاول</a:t>
                      </a:r>
                      <a:r>
                        <a:rPr lang="ar-TN" sz="1800" b="0" dirty="0" smtClean="0"/>
                        <a:t> أكثر تزويقا وزخرفة.</a:t>
                      </a:r>
                      <a:r>
                        <a:rPr lang="ar-TN" sz="1700" b="0" dirty="0" smtClean="0"/>
                        <a:t> </a:t>
                      </a:r>
                      <a:r>
                        <a:rPr lang="ar-TN" sz="1800" b="0" dirty="0" smtClean="0"/>
                        <a:t>ويظهر رخام ايطاليا بكثرة في </a:t>
                      </a:r>
                      <a:r>
                        <a:rPr lang="ar-TN" sz="1800" b="0" dirty="0" err="1" smtClean="0"/>
                        <a:t>تأطير</a:t>
                      </a:r>
                      <a:r>
                        <a:rPr lang="ar-TN" sz="1800" b="0" dirty="0" smtClean="0"/>
                        <a:t> الأبواب وتبليط </a:t>
                      </a:r>
                      <a:r>
                        <a:rPr lang="ar-TN" sz="1800" b="0" dirty="0" err="1" smtClean="0"/>
                        <a:t>الارضية</a:t>
                      </a:r>
                      <a:r>
                        <a:rPr lang="ar-TN" sz="1800" b="0" dirty="0" smtClean="0"/>
                        <a:t>، وفي السقف قباء ذات زخرفة </a:t>
                      </a:r>
                      <a:r>
                        <a:rPr lang="ar-TN" sz="1800" b="0" dirty="0" err="1" smtClean="0"/>
                        <a:t>جصية</a:t>
                      </a:r>
                      <a:r>
                        <a:rPr lang="ar-TN" sz="1800" b="0" dirty="0" smtClean="0"/>
                        <a:t> نباتية وهندسية. </a:t>
                      </a:r>
                    </a:p>
                    <a:p>
                      <a:pPr algn="justLow" rtl="1"/>
                      <a:endParaRPr lang="fr-FR" sz="1700" b="0" dirty="0"/>
                    </a:p>
                  </a:txBody>
                  <a:tcPr/>
                </a:tc>
              </a:tr>
            </a:tbl>
          </a:graphicData>
        </a:graphic>
      </p:graphicFrame>
      <p:pic>
        <p:nvPicPr>
          <p:cNvPr id="5" name="Picture 5" descr="C:\Users\M-PC4\Desktop\الصور الخاصة بالمعرض\histoire manouba\قصر زروق   دار فرحات\119-1972_IMG.JPG"/>
          <p:cNvPicPr>
            <a:picLocks noChangeAspect="1" noChangeArrowheads="1"/>
          </p:cNvPicPr>
          <p:nvPr/>
        </p:nvPicPr>
        <p:blipFill>
          <a:blip r:embed="rId5" cstate="print"/>
          <a:srcRect/>
          <a:stretch>
            <a:fillRect/>
          </a:stretch>
        </p:blipFill>
        <p:spPr bwMode="auto">
          <a:xfrm>
            <a:off x="4714876" y="1857364"/>
            <a:ext cx="4286280" cy="2714644"/>
          </a:xfrm>
          <a:prstGeom prst="rect">
            <a:avLst/>
          </a:prstGeom>
          <a:noFill/>
        </p:spPr>
      </p:pic>
      <p:pic>
        <p:nvPicPr>
          <p:cNvPr id="6" name="Picture 7" descr="C:\Users\M-PC4\Desktop\الصور الخاصة بالمعرض\قصر زروق ولاية منوبة\La_Marsa,_Palais_Zarrouk.jpg"/>
          <p:cNvPicPr>
            <a:picLocks noChangeAspect="1" noChangeArrowheads="1"/>
          </p:cNvPicPr>
          <p:nvPr/>
        </p:nvPicPr>
        <p:blipFill>
          <a:blip r:embed="rId6"/>
          <a:srcRect/>
          <a:stretch>
            <a:fillRect/>
          </a:stretch>
        </p:blipFill>
        <p:spPr bwMode="auto">
          <a:xfrm>
            <a:off x="142844" y="4357694"/>
            <a:ext cx="4357718" cy="2357454"/>
          </a:xfrm>
          <a:prstGeom prst="rect">
            <a:avLst/>
          </a:prstGeom>
          <a:noFill/>
        </p:spPr>
      </p:pic>
      <p:pic>
        <p:nvPicPr>
          <p:cNvPr id="7" name="Picture 6" descr="C:\Users\M-PC4\Desktop\الصور الخاصة بالمعرض\histoire manouba\قصر زروق   دار فرحات\119-1952_IMG.JPG"/>
          <p:cNvPicPr>
            <a:picLocks noChangeAspect="1" noChangeArrowheads="1"/>
          </p:cNvPicPr>
          <p:nvPr/>
        </p:nvPicPr>
        <p:blipFill>
          <a:blip r:embed="rId7" cstate="print"/>
          <a:srcRect/>
          <a:stretch>
            <a:fillRect/>
          </a:stretch>
        </p:blipFill>
        <p:spPr bwMode="auto">
          <a:xfrm>
            <a:off x="214282" y="71414"/>
            <a:ext cx="4286280" cy="228601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0" y="0"/>
          <a:ext cx="9144000" cy="6858000"/>
        </p:xfrm>
        <a:graphic>
          <a:graphicData uri="http://schemas.openxmlformats.org/drawingml/2006/table">
            <a:tbl>
              <a:tblPr firstRow="1" bandRow="1"/>
              <a:tblGrid>
                <a:gridCol w="4572000"/>
                <a:gridCol w="4572000"/>
              </a:tblGrid>
              <a:tr h="6858000">
                <a:tc>
                  <a:txBody>
                    <a:bodyPr/>
                    <a:lstStyle/>
                    <a:p>
                      <a:pPr algn="just" rtl="1"/>
                      <a:r>
                        <a:rPr lang="ar-SA" sz="1600" kern="1200" dirty="0" smtClean="0">
                          <a:solidFill>
                            <a:schemeClr val="tx1"/>
                          </a:solidFill>
                          <a:latin typeface="+mn-lt"/>
                          <a:ea typeface="+mn-ea"/>
                          <a:cs typeface="+mn-cs"/>
                        </a:rPr>
                        <a:t>أهم وظائفه وضع القوانين وتنقيحها وشرحها وتأويلها والموافقة على </a:t>
                      </a:r>
                      <a:r>
                        <a:rPr lang="ar-SA" sz="1600" kern="1200" dirty="0" err="1" smtClean="0">
                          <a:solidFill>
                            <a:schemeClr val="tx1"/>
                          </a:solidFill>
                          <a:latin typeface="+mn-lt"/>
                          <a:ea typeface="+mn-ea"/>
                          <a:cs typeface="+mn-cs"/>
                        </a:rPr>
                        <a:t>الأداءات</a:t>
                      </a:r>
                      <a:r>
                        <a:rPr lang="ar-SA" sz="1600" kern="1200" dirty="0" smtClean="0">
                          <a:solidFill>
                            <a:schemeClr val="tx1"/>
                          </a:solidFill>
                          <a:latin typeface="+mn-lt"/>
                          <a:ea typeface="+mn-ea"/>
                          <a:cs typeface="+mn-cs"/>
                        </a:rPr>
                        <a:t> ومراقبة الوزراء ودرس مشروع الميزانية كذلك بإمكانه عزل </a:t>
                      </a:r>
                      <a:r>
                        <a:rPr lang="ar-SA" sz="1600" kern="1200" dirty="0" err="1" smtClean="0">
                          <a:solidFill>
                            <a:schemeClr val="tx1"/>
                          </a:solidFill>
                          <a:latin typeface="+mn-lt"/>
                          <a:ea typeface="+mn-ea"/>
                          <a:cs typeface="+mn-cs"/>
                        </a:rPr>
                        <a:t>الباي</a:t>
                      </a:r>
                      <a:r>
                        <a:rPr lang="ar-SA" sz="1600" kern="1200" dirty="0" smtClean="0">
                          <a:solidFill>
                            <a:schemeClr val="tx1"/>
                          </a:solidFill>
                          <a:latin typeface="+mn-lt"/>
                          <a:ea typeface="+mn-ea"/>
                          <a:cs typeface="+mn-cs"/>
                        </a:rPr>
                        <a:t> </a:t>
                      </a:r>
                      <a:r>
                        <a:rPr lang="ar-SA" sz="1600" kern="1200" dirty="0" err="1" smtClean="0">
                          <a:solidFill>
                            <a:schemeClr val="tx1"/>
                          </a:solidFill>
                          <a:latin typeface="+mn-lt"/>
                          <a:ea typeface="+mn-ea"/>
                          <a:cs typeface="+mn-cs"/>
                        </a:rPr>
                        <a:t>ان</a:t>
                      </a:r>
                      <a:r>
                        <a:rPr lang="ar-SA" sz="1600" kern="1200" dirty="0" smtClean="0">
                          <a:solidFill>
                            <a:schemeClr val="tx1"/>
                          </a:solidFill>
                          <a:latin typeface="+mn-lt"/>
                          <a:ea typeface="+mn-ea"/>
                          <a:cs typeface="+mn-cs"/>
                        </a:rPr>
                        <a:t> ثبتت مخالفته للدستور وتعويضه بولي العهد.</a:t>
                      </a:r>
                      <a:endParaRPr lang="fr-FR" sz="1600" kern="1200" dirty="0" smtClean="0">
                        <a:solidFill>
                          <a:schemeClr val="tx1"/>
                        </a:solidFill>
                        <a:latin typeface="+mn-lt"/>
                        <a:ea typeface="+mn-ea"/>
                        <a:cs typeface="+mn-cs"/>
                      </a:endParaRPr>
                    </a:p>
                    <a:p>
                      <a:pPr algn="just" rtl="1"/>
                      <a:r>
                        <a:rPr lang="ar-SA" sz="1600" kern="1200" dirty="0" smtClean="0">
                          <a:solidFill>
                            <a:schemeClr val="tx1"/>
                          </a:solidFill>
                          <a:latin typeface="+mn-lt"/>
                          <a:ea typeface="+mn-ea"/>
                          <a:cs typeface="+mn-cs"/>
                        </a:rPr>
                        <a:t>و تم إمضاء هذا الدستور بقصر خير الدين باشا </a:t>
                      </a:r>
                      <a:r>
                        <a:rPr lang="ar-SA" sz="1600" kern="1200" dirty="0" err="1" smtClean="0">
                          <a:solidFill>
                            <a:schemeClr val="tx1"/>
                          </a:solidFill>
                          <a:latin typeface="+mn-lt"/>
                          <a:ea typeface="+mn-ea"/>
                          <a:cs typeface="+mn-cs"/>
                        </a:rPr>
                        <a:t>بمنوبة</a:t>
                      </a:r>
                      <a:r>
                        <a:rPr lang="ar-SA" sz="1600" kern="1200" dirty="0" smtClean="0">
                          <a:solidFill>
                            <a:schemeClr val="tx1"/>
                          </a:solidFill>
                          <a:latin typeface="+mn-lt"/>
                          <a:ea typeface="+mn-ea"/>
                          <a:cs typeface="+mn-cs"/>
                        </a:rPr>
                        <a:t> . </a:t>
                      </a:r>
                      <a:endParaRPr lang="fr-FR" sz="1600" kern="1200" dirty="0" smtClean="0">
                        <a:solidFill>
                          <a:schemeClr val="tx1"/>
                        </a:solidFill>
                        <a:latin typeface="+mn-lt"/>
                        <a:ea typeface="+mn-ea"/>
                        <a:cs typeface="+mn-cs"/>
                      </a:endParaRPr>
                    </a:p>
                    <a:p>
                      <a:pPr algn="just" rtl="1"/>
                      <a:endParaRPr lang="fr-FR" dirty="0"/>
                    </a:p>
                  </a:txBody>
                  <a:tcP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TN" sz="1600" kern="1200" dirty="0" smtClean="0">
                          <a:solidFill>
                            <a:schemeClr val="tx1"/>
                          </a:solidFill>
                          <a:latin typeface="+mn-lt"/>
                          <a:ea typeface="+mn-ea"/>
                          <a:cs typeface="+mn-cs"/>
                        </a:rPr>
                        <a:t>ص</a:t>
                      </a:r>
                      <a:r>
                        <a:rPr lang="ar-SA" sz="1600" kern="1200" dirty="0" smtClean="0">
                          <a:solidFill>
                            <a:schemeClr val="tx1"/>
                          </a:solidFill>
                          <a:latin typeface="+mn-lt"/>
                          <a:ea typeface="+mn-ea"/>
                          <a:cs typeface="+mn-cs"/>
                        </a:rPr>
                        <a:t>در خلال عهد المشير الثالث محمد الصادق باشا </a:t>
                      </a:r>
                      <a:r>
                        <a:rPr lang="ar-SA" sz="1600" kern="1200" dirty="0" err="1" smtClean="0">
                          <a:solidFill>
                            <a:schemeClr val="tx1"/>
                          </a:solidFill>
                          <a:latin typeface="+mn-lt"/>
                          <a:ea typeface="+mn-ea"/>
                          <a:cs typeface="+mn-cs"/>
                        </a:rPr>
                        <a:t>باي</a:t>
                      </a:r>
                      <a:r>
                        <a:rPr lang="ar-SA" sz="1600" kern="1200" dirty="0" smtClean="0">
                          <a:solidFill>
                            <a:schemeClr val="tx1"/>
                          </a:solidFill>
                          <a:latin typeface="+mn-lt"/>
                          <a:ea typeface="+mn-ea"/>
                          <a:cs typeface="+mn-cs"/>
                        </a:rPr>
                        <a:t> بن حسين المولود في 7 فيفري 1813 </a:t>
                      </a:r>
                      <a:r>
                        <a:rPr lang="ar-SA" sz="1600" kern="1200" dirty="0" err="1" smtClean="0">
                          <a:solidFill>
                            <a:schemeClr val="tx1"/>
                          </a:solidFill>
                          <a:latin typeface="+mn-lt"/>
                          <a:ea typeface="+mn-ea"/>
                          <a:cs typeface="+mn-cs"/>
                        </a:rPr>
                        <a:t>و</a:t>
                      </a:r>
                      <a:r>
                        <a:rPr lang="ar-SA" sz="1600" kern="1200" dirty="0" smtClean="0">
                          <a:solidFill>
                            <a:schemeClr val="tx1"/>
                          </a:solidFill>
                          <a:latin typeface="+mn-lt"/>
                          <a:ea typeface="+mn-ea"/>
                          <a:cs typeface="+mn-cs"/>
                        </a:rPr>
                        <a:t> </a:t>
                      </a:r>
                      <a:r>
                        <a:rPr lang="ar-SA" sz="1600" kern="1200" dirty="0" err="1" smtClean="0">
                          <a:solidFill>
                            <a:schemeClr val="tx1"/>
                          </a:solidFill>
                          <a:latin typeface="+mn-lt"/>
                          <a:ea typeface="+mn-ea"/>
                          <a:cs typeface="+mn-cs"/>
                        </a:rPr>
                        <a:t>المتوفي</a:t>
                      </a:r>
                      <a:r>
                        <a:rPr lang="ar-SA" sz="1600" kern="1200" dirty="0" smtClean="0">
                          <a:solidFill>
                            <a:schemeClr val="tx1"/>
                          </a:solidFill>
                          <a:latin typeface="+mn-lt"/>
                          <a:ea typeface="+mn-ea"/>
                          <a:cs typeface="+mn-cs"/>
                        </a:rPr>
                        <a:t> في 29 أكتوبر 1882 أول دستور تونسي بدأ العمل </a:t>
                      </a:r>
                      <a:r>
                        <a:rPr lang="ar-SA" sz="1600" kern="1200" dirty="0" err="1" smtClean="0">
                          <a:solidFill>
                            <a:schemeClr val="tx1"/>
                          </a:solidFill>
                          <a:latin typeface="+mn-lt"/>
                          <a:ea typeface="+mn-ea"/>
                          <a:cs typeface="+mn-cs"/>
                        </a:rPr>
                        <a:t>به</a:t>
                      </a:r>
                      <a:r>
                        <a:rPr lang="ar-SA" sz="1600" kern="1200" dirty="0" smtClean="0">
                          <a:solidFill>
                            <a:schemeClr val="tx1"/>
                          </a:solidFill>
                          <a:latin typeface="+mn-lt"/>
                          <a:ea typeface="+mn-ea"/>
                          <a:cs typeface="+mn-cs"/>
                        </a:rPr>
                        <a:t> يوم 26 </a:t>
                      </a:r>
                      <a:r>
                        <a:rPr lang="ar-SA" sz="1600" kern="1200" dirty="0" err="1" smtClean="0">
                          <a:solidFill>
                            <a:schemeClr val="tx1"/>
                          </a:solidFill>
                          <a:latin typeface="+mn-lt"/>
                          <a:ea typeface="+mn-ea"/>
                          <a:cs typeface="+mn-cs"/>
                        </a:rPr>
                        <a:t>أفريل</a:t>
                      </a:r>
                      <a:r>
                        <a:rPr lang="ar-SA" sz="1600" kern="1200" dirty="0" smtClean="0">
                          <a:solidFill>
                            <a:schemeClr val="tx1"/>
                          </a:solidFill>
                          <a:latin typeface="+mn-lt"/>
                          <a:ea typeface="+mn-ea"/>
                          <a:cs typeface="+mn-cs"/>
                        </a:rPr>
                        <a:t> 1861 منبثق عن عهد الأمان </a:t>
                      </a:r>
                      <a:r>
                        <a:rPr lang="ar-SA" sz="1600" kern="1200" dirty="0" err="1" smtClean="0">
                          <a:solidFill>
                            <a:schemeClr val="tx1"/>
                          </a:solidFill>
                          <a:latin typeface="+mn-lt"/>
                          <a:ea typeface="+mn-ea"/>
                          <a:cs typeface="+mn-cs"/>
                        </a:rPr>
                        <a:t>ينصّ</a:t>
                      </a:r>
                      <a:r>
                        <a:rPr lang="ar-SA" sz="1600" kern="1200" dirty="0" smtClean="0">
                          <a:solidFill>
                            <a:schemeClr val="tx1"/>
                          </a:solidFill>
                          <a:latin typeface="+mn-lt"/>
                          <a:ea typeface="+mn-ea"/>
                          <a:cs typeface="+mn-cs"/>
                        </a:rPr>
                        <a:t> على تنظيم الحياة السياسية بالفصل بين </a:t>
                      </a:r>
                      <a:r>
                        <a:rPr lang="ar-SA" sz="1600" kern="1200" dirty="0" err="1" smtClean="0">
                          <a:solidFill>
                            <a:schemeClr val="tx1"/>
                          </a:solidFill>
                          <a:latin typeface="+mn-lt"/>
                          <a:ea typeface="+mn-ea"/>
                          <a:cs typeface="+mn-cs"/>
                        </a:rPr>
                        <a:t>السلط</a:t>
                      </a:r>
                      <a:r>
                        <a:rPr lang="ar-SA" sz="1600" kern="1200" dirty="0" smtClean="0">
                          <a:solidFill>
                            <a:schemeClr val="tx1"/>
                          </a:solidFill>
                          <a:latin typeface="+mn-lt"/>
                          <a:ea typeface="+mn-ea"/>
                          <a:cs typeface="+mn-cs"/>
                        </a:rPr>
                        <a:t> الثلاث  </a:t>
                      </a:r>
                      <a:r>
                        <a:rPr lang="ar-TN" sz="1600" kern="1200" dirty="0" smtClean="0">
                          <a:solidFill>
                            <a:schemeClr val="tx1"/>
                          </a:solidFill>
                          <a:latin typeface="+mn-lt"/>
                          <a:ea typeface="+mn-ea"/>
                          <a:cs typeface="+mn-cs"/>
                        </a:rPr>
                        <a:t>  </a:t>
                      </a:r>
                      <a:r>
                        <a:rPr lang="ar-SA" sz="1600" kern="1200" dirty="0" smtClean="0">
                          <a:solidFill>
                            <a:schemeClr val="tx1"/>
                          </a:solidFill>
                          <a:latin typeface="+mn-lt"/>
                          <a:ea typeface="+mn-ea"/>
                          <a:cs typeface="+mn-cs"/>
                        </a:rPr>
                        <a:t>و منح سلطات كبيرة للمجلس </a:t>
                      </a:r>
                      <a:r>
                        <a:rPr lang="ar-SA" sz="1600" kern="1200" dirty="0" err="1" smtClean="0">
                          <a:solidFill>
                            <a:schemeClr val="tx1"/>
                          </a:solidFill>
                          <a:latin typeface="+mn-lt"/>
                          <a:ea typeface="+mn-ea"/>
                          <a:cs typeface="+mn-cs"/>
                        </a:rPr>
                        <a:t>الاكبر</a:t>
                      </a:r>
                      <a:r>
                        <a:rPr lang="ar-SA" sz="1600" kern="1200" dirty="0" smtClean="0">
                          <a:solidFill>
                            <a:schemeClr val="tx1"/>
                          </a:solidFill>
                          <a:latin typeface="+mn-lt"/>
                          <a:ea typeface="+mn-ea"/>
                          <a:cs typeface="+mn-cs"/>
                        </a:rPr>
                        <a:t> (البرلمان )</a:t>
                      </a:r>
                      <a:endParaRPr lang="fr-FR" sz="1600" dirty="0" smtClean="0"/>
                    </a:p>
                    <a:p>
                      <a:pPr algn="just" rtl="1"/>
                      <a:endParaRPr lang="ar-TN" sz="1800" kern="1200" dirty="0" smtClean="0">
                        <a:solidFill>
                          <a:schemeClr val="tx1"/>
                        </a:solidFill>
                        <a:latin typeface="+mn-lt"/>
                        <a:ea typeface="+mn-ea"/>
                        <a:cs typeface="+mn-cs"/>
                      </a:endParaRPr>
                    </a:p>
                    <a:p>
                      <a:pPr algn="just" rtl="1"/>
                      <a:endParaRPr lang="ar-TN" sz="1800" kern="1200" dirty="0" smtClean="0">
                        <a:solidFill>
                          <a:schemeClr val="tx1"/>
                        </a:solidFill>
                        <a:latin typeface="+mn-lt"/>
                        <a:ea typeface="+mn-ea"/>
                        <a:cs typeface="+mn-cs"/>
                      </a:endParaRPr>
                    </a:p>
                    <a:p>
                      <a:pPr algn="just" rtl="1"/>
                      <a:endParaRPr lang="ar-TN" sz="1800" kern="1200" dirty="0" smtClean="0">
                        <a:solidFill>
                          <a:schemeClr val="tx1"/>
                        </a:solidFill>
                        <a:latin typeface="+mn-lt"/>
                        <a:ea typeface="+mn-ea"/>
                        <a:cs typeface="+mn-cs"/>
                      </a:endParaRPr>
                    </a:p>
                    <a:p>
                      <a:pPr algn="just" rtl="1"/>
                      <a:endParaRPr lang="ar-TN" sz="1800" kern="1200" dirty="0" smtClean="0">
                        <a:solidFill>
                          <a:schemeClr val="tx1"/>
                        </a:solidFill>
                        <a:latin typeface="+mn-lt"/>
                        <a:ea typeface="+mn-ea"/>
                        <a:cs typeface="+mn-cs"/>
                      </a:endParaRPr>
                    </a:p>
                    <a:p>
                      <a:pPr algn="just" rtl="1"/>
                      <a:endParaRPr lang="ar-TN" sz="1800" kern="1200" dirty="0" smtClean="0">
                        <a:solidFill>
                          <a:schemeClr val="tx1"/>
                        </a:solidFill>
                        <a:latin typeface="+mn-lt"/>
                        <a:ea typeface="+mn-ea"/>
                        <a:cs typeface="+mn-cs"/>
                      </a:endParaRPr>
                    </a:p>
                    <a:p>
                      <a:pPr algn="just" rtl="1"/>
                      <a:endParaRPr lang="ar-TN" sz="1800" kern="1200" dirty="0" smtClean="0">
                        <a:solidFill>
                          <a:schemeClr val="tx1"/>
                        </a:solidFill>
                        <a:latin typeface="+mn-lt"/>
                        <a:ea typeface="+mn-ea"/>
                        <a:cs typeface="+mn-cs"/>
                      </a:endParaRPr>
                    </a:p>
                    <a:p>
                      <a:pPr algn="just" rtl="1"/>
                      <a:endParaRPr lang="ar-TN" sz="1800" kern="1200" dirty="0" smtClean="0">
                        <a:solidFill>
                          <a:schemeClr val="tx1"/>
                        </a:solidFill>
                        <a:latin typeface="+mn-lt"/>
                        <a:ea typeface="+mn-ea"/>
                        <a:cs typeface="+mn-cs"/>
                      </a:endParaRPr>
                    </a:p>
                    <a:p>
                      <a:pPr algn="just" rtl="1"/>
                      <a:endParaRPr lang="ar-TN" sz="1800" kern="1200" dirty="0" smtClean="0">
                        <a:solidFill>
                          <a:schemeClr val="tx1"/>
                        </a:solidFill>
                        <a:latin typeface="+mn-lt"/>
                        <a:ea typeface="+mn-ea"/>
                        <a:cs typeface="+mn-cs"/>
                      </a:endParaRPr>
                    </a:p>
                    <a:p>
                      <a:pPr algn="just" rtl="1"/>
                      <a:endParaRPr lang="ar-TN" sz="1800" kern="1200" dirty="0" smtClean="0">
                        <a:solidFill>
                          <a:schemeClr val="tx1"/>
                        </a:solidFill>
                        <a:latin typeface="+mn-lt"/>
                        <a:ea typeface="+mn-ea"/>
                        <a:cs typeface="+mn-cs"/>
                      </a:endParaRPr>
                    </a:p>
                    <a:p>
                      <a:pPr algn="just" rtl="1"/>
                      <a:endParaRPr lang="ar-TN" sz="1800" kern="1200" dirty="0" smtClean="0">
                        <a:solidFill>
                          <a:schemeClr val="tx1"/>
                        </a:solidFill>
                        <a:latin typeface="+mn-lt"/>
                        <a:ea typeface="+mn-ea"/>
                        <a:cs typeface="+mn-cs"/>
                      </a:endParaRPr>
                    </a:p>
                    <a:p>
                      <a:pPr algn="just" rtl="1"/>
                      <a:endParaRPr lang="ar-TN" sz="1800" kern="1200" dirty="0" smtClean="0">
                        <a:solidFill>
                          <a:schemeClr val="tx1"/>
                        </a:solidFill>
                        <a:latin typeface="+mn-lt"/>
                        <a:ea typeface="+mn-ea"/>
                        <a:cs typeface="+mn-cs"/>
                      </a:endParaRPr>
                    </a:p>
                    <a:p>
                      <a:pPr algn="just" rtl="1"/>
                      <a:endParaRPr lang="ar-TN" sz="1800" kern="1200" dirty="0" smtClean="0">
                        <a:solidFill>
                          <a:schemeClr val="tx1"/>
                        </a:solidFill>
                        <a:latin typeface="+mn-lt"/>
                        <a:ea typeface="+mn-ea"/>
                        <a:cs typeface="+mn-cs"/>
                      </a:endParaRPr>
                    </a:p>
                    <a:p>
                      <a:pPr algn="just" rtl="1"/>
                      <a:endParaRPr lang="ar-TN" sz="1800" kern="1200" dirty="0" smtClean="0">
                        <a:solidFill>
                          <a:schemeClr val="tx1"/>
                        </a:solidFill>
                        <a:latin typeface="+mn-lt"/>
                        <a:ea typeface="+mn-ea"/>
                        <a:cs typeface="+mn-cs"/>
                      </a:endParaRPr>
                    </a:p>
                    <a:p>
                      <a:pPr algn="just" rtl="1"/>
                      <a:endParaRPr lang="ar-TN" sz="1800" kern="1200" dirty="0" smtClean="0">
                        <a:solidFill>
                          <a:schemeClr val="tx1"/>
                        </a:solidFill>
                        <a:latin typeface="+mn-lt"/>
                        <a:ea typeface="+mn-ea"/>
                        <a:cs typeface="+mn-cs"/>
                      </a:endParaRPr>
                    </a:p>
                    <a:p>
                      <a:pPr algn="just" rtl="1"/>
                      <a:endParaRPr lang="ar-TN" sz="1800" kern="1200" dirty="0" smtClean="0">
                        <a:solidFill>
                          <a:schemeClr val="tx1"/>
                        </a:solidFill>
                        <a:latin typeface="+mn-lt"/>
                        <a:ea typeface="+mn-ea"/>
                        <a:cs typeface="+mn-cs"/>
                      </a:endParaRPr>
                    </a:p>
                    <a:p>
                      <a:pPr algn="just" rtl="1"/>
                      <a:endParaRPr lang="ar-TN" sz="1800" kern="1200" dirty="0" smtClean="0">
                        <a:solidFill>
                          <a:schemeClr val="tx1"/>
                        </a:solidFill>
                        <a:latin typeface="+mn-lt"/>
                        <a:ea typeface="+mn-ea"/>
                        <a:cs typeface="+mn-cs"/>
                      </a:endParaRPr>
                    </a:p>
                  </a:txBody>
                  <a:tcPr/>
                </a:tc>
              </a:tr>
            </a:tbl>
          </a:graphicData>
        </a:graphic>
      </p:graphicFrame>
      <p:pic>
        <p:nvPicPr>
          <p:cNvPr id="5" name="Image 4" descr="C:\Users\M-PC4\Desktop\Constitution_1861_-_Tunisie.jpg"/>
          <p:cNvPicPr/>
          <p:nvPr/>
        </p:nvPicPr>
        <p:blipFill>
          <a:blip r:embed="rId2"/>
          <a:srcRect/>
          <a:stretch>
            <a:fillRect/>
          </a:stretch>
        </p:blipFill>
        <p:spPr bwMode="auto">
          <a:xfrm>
            <a:off x="4857752" y="1357298"/>
            <a:ext cx="3857652" cy="5286412"/>
          </a:xfrm>
          <a:prstGeom prst="rect">
            <a:avLst/>
          </a:prstGeom>
          <a:noFill/>
          <a:ln w="9525">
            <a:noFill/>
            <a:miter lim="800000"/>
            <a:headEnd/>
            <a:tailEnd/>
          </a:ln>
        </p:spPr>
      </p:pic>
      <p:pic>
        <p:nvPicPr>
          <p:cNvPr id="6" name="Image 5" descr="C:\Users\M-PC4\Desktop\Last_page_of_the_Tunisian_Constitution_of_1861.jpg"/>
          <p:cNvPicPr/>
          <p:nvPr/>
        </p:nvPicPr>
        <p:blipFill>
          <a:blip r:embed="rId3"/>
          <a:srcRect/>
          <a:stretch>
            <a:fillRect/>
          </a:stretch>
        </p:blipFill>
        <p:spPr bwMode="auto">
          <a:xfrm>
            <a:off x="428596" y="1285860"/>
            <a:ext cx="3786214" cy="535785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1262</TotalTime>
  <Words>1214</Words>
  <Application>Microsoft Office PowerPoint</Application>
  <PresentationFormat>Affichage à l'écran (4:3)</PresentationFormat>
  <Paragraphs>141</Paragraphs>
  <Slides>11</Slides>
  <Notes>0</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M-PC4</dc:creator>
  <cp:lastModifiedBy>M-PC4</cp:lastModifiedBy>
  <cp:revision>133</cp:revision>
  <dcterms:created xsi:type="dcterms:W3CDTF">2016-04-28T07:48:57Z</dcterms:created>
  <dcterms:modified xsi:type="dcterms:W3CDTF">2016-04-29T10:14:27Z</dcterms:modified>
</cp:coreProperties>
</file>